
<file path=[Content_Types].xml><?xml version="1.0" encoding="utf-8"?>
<Types xmlns="http://schemas.openxmlformats.org/package/2006/content-types">
  <Default Extension="xml" ContentType="application/xml"/>
  <Default Extension="jpeg" ContentType="image/jpeg"/>
  <Default Extension="tiff" ContentType="image/tiff"/>
  <Default Extension="rels" ContentType="application/vnd.openxmlformats-package.relationships+xml"/>
  <Default Extension="wdp" ContentType="image/vnd.ms-photo"/>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720" r:id="rId1"/>
  </p:sldMasterIdLst>
  <p:notesMasterIdLst>
    <p:notesMasterId r:id="rId82"/>
  </p:notesMasterIdLst>
  <p:sldIdLst>
    <p:sldId id="256" r:id="rId2"/>
    <p:sldId id="257" r:id="rId3"/>
    <p:sldId id="264" r:id="rId4"/>
    <p:sldId id="272" r:id="rId5"/>
    <p:sldId id="280" r:id="rId6"/>
    <p:sldId id="265" r:id="rId7"/>
    <p:sldId id="274" r:id="rId8"/>
    <p:sldId id="275" r:id="rId9"/>
    <p:sldId id="304" r:id="rId10"/>
    <p:sldId id="288" r:id="rId11"/>
    <p:sldId id="289" r:id="rId12"/>
    <p:sldId id="281" r:id="rId13"/>
    <p:sldId id="282" r:id="rId14"/>
    <p:sldId id="283" r:id="rId15"/>
    <p:sldId id="284" r:id="rId16"/>
    <p:sldId id="285" r:id="rId17"/>
    <p:sldId id="291" r:id="rId18"/>
    <p:sldId id="286" r:id="rId19"/>
    <p:sldId id="287" r:id="rId20"/>
    <p:sldId id="266" r:id="rId21"/>
    <p:sldId id="276" r:id="rId22"/>
    <p:sldId id="295" r:id="rId23"/>
    <p:sldId id="292" r:id="rId24"/>
    <p:sldId id="293" r:id="rId25"/>
    <p:sldId id="296" r:id="rId26"/>
    <p:sldId id="305" r:id="rId27"/>
    <p:sldId id="307" r:id="rId28"/>
    <p:sldId id="317" r:id="rId29"/>
    <p:sldId id="294" r:id="rId30"/>
    <p:sldId id="297" r:id="rId31"/>
    <p:sldId id="308" r:id="rId32"/>
    <p:sldId id="309" r:id="rId33"/>
    <p:sldId id="315" r:id="rId34"/>
    <p:sldId id="310" r:id="rId35"/>
    <p:sldId id="311" r:id="rId36"/>
    <p:sldId id="318" r:id="rId37"/>
    <p:sldId id="277" r:id="rId38"/>
    <p:sldId id="312" r:id="rId39"/>
    <p:sldId id="316" r:id="rId40"/>
    <p:sldId id="313" r:id="rId41"/>
    <p:sldId id="314" r:id="rId42"/>
    <p:sldId id="298" r:id="rId43"/>
    <p:sldId id="319" r:id="rId44"/>
    <p:sldId id="299" r:id="rId45"/>
    <p:sldId id="323" r:id="rId46"/>
    <p:sldId id="322" r:id="rId47"/>
    <p:sldId id="320" r:id="rId48"/>
    <p:sldId id="303" r:id="rId49"/>
    <p:sldId id="324" r:id="rId50"/>
    <p:sldId id="326" r:id="rId51"/>
    <p:sldId id="327" r:id="rId52"/>
    <p:sldId id="328" r:id="rId53"/>
    <p:sldId id="330" r:id="rId54"/>
    <p:sldId id="329" r:id="rId55"/>
    <p:sldId id="267" r:id="rId56"/>
    <p:sldId id="278" r:id="rId57"/>
    <p:sldId id="279" r:id="rId58"/>
    <p:sldId id="331" r:id="rId59"/>
    <p:sldId id="258" r:id="rId60"/>
    <p:sldId id="336" r:id="rId61"/>
    <p:sldId id="332" r:id="rId62"/>
    <p:sldId id="346" r:id="rId63"/>
    <p:sldId id="333" r:id="rId64"/>
    <p:sldId id="259" r:id="rId65"/>
    <p:sldId id="306" r:id="rId66"/>
    <p:sldId id="334" r:id="rId67"/>
    <p:sldId id="338" r:id="rId68"/>
    <p:sldId id="339" r:id="rId69"/>
    <p:sldId id="340" r:id="rId70"/>
    <p:sldId id="337" r:id="rId71"/>
    <p:sldId id="341" r:id="rId72"/>
    <p:sldId id="260" r:id="rId73"/>
    <p:sldId id="342" r:id="rId74"/>
    <p:sldId id="344" r:id="rId75"/>
    <p:sldId id="345" r:id="rId76"/>
    <p:sldId id="271" r:id="rId77"/>
    <p:sldId id="263" r:id="rId78"/>
    <p:sldId id="335" r:id="rId79"/>
    <p:sldId id="270" r:id="rId80"/>
    <p:sldId id="269" r:id="rId8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93675"/>
  </p:normalViewPr>
  <p:slideViewPr>
    <p:cSldViewPr snapToGrid="0" snapToObjects="1">
      <p:cViewPr>
        <p:scale>
          <a:sx n="96" d="100"/>
          <a:sy n="96" d="100"/>
        </p:scale>
        <p:origin x="2640" y="6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notesMaster" Target="notesMasters/notesMaster1.xml"/><Relationship Id="rId83" Type="http://schemas.openxmlformats.org/officeDocument/2006/relationships/presProps" Target="presProps.xml"/><Relationship Id="rId84" Type="http://schemas.openxmlformats.org/officeDocument/2006/relationships/viewProps" Target="viewProps.xml"/><Relationship Id="rId85" Type="http://schemas.openxmlformats.org/officeDocument/2006/relationships/theme" Target="theme/theme1.xml"/><Relationship Id="rId86"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tiff>
</file>

<file path=ppt/media/image24.png>
</file>

<file path=ppt/media/image25.png>
</file>

<file path=ppt/media/image26.tiff>
</file>

<file path=ppt/media/image27.tiff>
</file>

<file path=ppt/media/image28.tiff>
</file>

<file path=ppt/media/image29.tiff>
</file>

<file path=ppt/media/image3.png>
</file>

<file path=ppt/media/image30.tiff>
</file>

<file path=ppt/media/image31.png>
</file>

<file path=ppt/media/image32.png>
</file>

<file path=ppt/media/image33.png>
</file>

<file path=ppt/media/image34.tiff>
</file>

<file path=ppt/media/image35.tiff>
</file>

<file path=ppt/media/image36.png>
</file>

<file path=ppt/media/image37.png>
</file>

<file path=ppt/media/image38.tiff>
</file>

<file path=ppt/media/image39.jpe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tiff>
</file>

<file path=ppt/media/image49.tiff>
</file>

<file path=ppt/media/image5.tiff>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tiff>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tiff>
</file>

<file path=ppt/media/image70.tiff>
</file>

<file path=ppt/media/image71.jpeg>
</file>

<file path=ppt/media/image8.tif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4344A3-311B-D048-AC56-3FDED264339A}" type="datetimeFigureOut">
              <a:rPr kumimoji="1" lang="zh-CN" altLang="en-US" smtClean="0"/>
              <a:t>2017/5/18</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C19585-00A9-A142-B470-1546500B7FE2}" type="slidenum">
              <a:rPr kumimoji="1" lang="zh-CN" altLang="en-US" smtClean="0"/>
              <a:t>‹#›</a:t>
            </a:fld>
            <a:endParaRPr kumimoji="1" lang="zh-CN" altLang="en-US"/>
          </a:p>
        </p:txBody>
      </p:sp>
    </p:spTree>
    <p:extLst>
      <p:ext uri="{BB962C8B-B14F-4D97-AF65-F5344CB8AC3E}">
        <p14:creationId xmlns:p14="http://schemas.microsoft.com/office/powerpoint/2010/main" val="1223100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 Id="rId3" Type="http://schemas.openxmlformats.org/officeDocument/2006/relationships/hyperlink" Target="http://baike.baidu.com/item/%E7%BC%96%E8%AF%91%E5%99%A8"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0</a:t>
            </a:fld>
            <a:endParaRPr kumimoji="1" lang="zh-CN" altLang="en-US"/>
          </a:p>
        </p:txBody>
      </p:sp>
    </p:spTree>
    <p:extLst>
      <p:ext uri="{BB962C8B-B14F-4D97-AF65-F5344CB8AC3E}">
        <p14:creationId xmlns:p14="http://schemas.microsoft.com/office/powerpoint/2010/main" val="9344495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动态类型</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15</a:t>
            </a:fld>
            <a:endParaRPr kumimoji="1" lang="zh-CN" altLang="en-US"/>
          </a:p>
        </p:txBody>
      </p:sp>
    </p:spTree>
    <p:extLst>
      <p:ext uri="{BB962C8B-B14F-4D97-AF65-F5344CB8AC3E}">
        <p14:creationId xmlns:p14="http://schemas.microsoft.com/office/powerpoint/2010/main" val="15378910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关于函数式编程与元编程的一些细节，</a:t>
            </a:r>
            <a:r>
              <a:rPr kumimoji="1" lang="en-US" altLang="zh-CN" dirty="0" smtClean="0"/>
              <a:t>part4</a:t>
            </a:r>
            <a:r>
              <a:rPr kumimoji="1" lang="zh-CN" altLang="en-US" dirty="0" smtClean="0"/>
              <a:t>再讲</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16</a:t>
            </a:fld>
            <a:endParaRPr kumimoji="1" lang="zh-CN" altLang="en-US"/>
          </a:p>
        </p:txBody>
      </p:sp>
    </p:spTree>
    <p:extLst>
      <p:ext uri="{BB962C8B-B14F-4D97-AF65-F5344CB8AC3E}">
        <p14:creationId xmlns:p14="http://schemas.microsoft.com/office/powerpoint/2010/main" val="14503182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不过这个图的有些地方画得有点奇怪。</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18</a:t>
            </a:fld>
            <a:endParaRPr kumimoji="1" lang="zh-CN" altLang="en-US"/>
          </a:p>
        </p:txBody>
      </p:sp>
    </p:spTree>
    <p:extLst>
      <p:ext uri="{BB962C8B-B14F-4D97-AF65-F5344CB8AC3E}">
        <p14:creationId xmlns:p14="http://schemas.microsoft.com/office/powerpoint/2010/main" val="10732566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D</a:t>
            </a:r>
            <a:r>
              <a:rPr kumimoji="1" lang="zh-CN" altLang="en-US" dirty="0" smtClean="0"/>
              <a:t>语言</a:t>
            </a:r>
            <a:r>
              <a:rPr kumimoji="1" lang="en-US" altLang="zh-CN" dirty="0" smtClean="0"/>
              <a:t>2001</a:t>
            </a:r>
            <a:r>
              <a:rPr kumimoji="1" lang="zh-CN" altLang="en-US" dirty="0" smtClean="0"/>
              <a:t>，易语言。。</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22</a:t>
            </a:fld>
            <a:endParaRPr kumimoji="1" lang="zh-CN" altLang="en-US"/>
          </a:p>
        </p:txBody>
      </p:sp>
    </p:spTree>
    <p:extLst>
      <p:ext uri="{BB962C8B-B14F-4D97-AF65-F5344CB8AC3E}">
        <p14:creationId xmlns:p14="http://schemas.microsoft.com/office/powerpoint/2010/main" val="327545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C</a:t>
            </a:r>
            <a:r>
              <a:rPr kumimoji="1" lang="zh-CN" altLang="en-US" dirty="0" smtClean="0"/>
              <a:t>语言的优势导致</a:t>
            </a:r>
            <a:r>
              <a:rPr kumimoji="1" lang="en-US" altLang="zh-CN" dirty="0" smtClean="0"/>
              <a:t>C</a:t>
            </a:r>
            <a:r>
              <a:rPr kumimoji="1" lang="zh-CN" altLang="en-US" dirty="0" smtClean="0"/>
              <a:t>之后的语言很多都以像</a:t>
            </a:r>
            <a:r>
              <a:rPr kumimoji="1" lang="en-US" altLang="zh-CN" dirty="0" smtClean="0"/>
              <a:t>C</a:t>
            </a:r>
            <a:r>
              <a:rPr kumimoji="1" lang="zh-CN" altLang="en-US" dirty="0" smtClean="0"/>
              <a:t>作为目标。</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25</a:t>
            </a:fld>
            <a:endParaRPr kumimoji="1" lang="zh-CN" altLang="en-US"/>
          </a:p>
        </p:txBody>
      </p:sp>
    </p:spTree>
    <p:extLst>
      <p:ext uri="{BB962C8B-B14F-4D97-AF65-F5344CB8AC3E}">
        <p14:creationId xmlns:p14="http://schemas.microsoft.com/office/powerpoint/2010/main" val="12251220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不能为</a:t>
            </a:r>
            <a:r>
              <a:rPr kumimoji="1" lang="en-US" altLang="zh-CN" dirty="0" err="1" smtClean="0"/>
              <a:t>std</a:t>
            </a:r>
            <a:r>
              <a:rPr kumimoji="1" lang="en-US" altLang="zh-CN" dirty="0" smtClean="0"/>
              <a:t>::pair&lt;</a:t>
            </a:r>
            <a:r>
              <a:rPr kumimoji="1" lang="en-US" altLang="zh-CN" dirty="0" err="1" smtClean="0"/>
              <a:t>int</a:t>
            </a:r>
            <a:r>
              <a:rPr kumimoji="1" lang="en-US" altLang="zh-CN" dirty="0" smtClean="0"/>
              <a:t>,</a:t>
            </a:r>
            <a:r>
              <a:rPr kumimoji="1" lang="zh-CN" altLang="en-US" dirty="0" smtClean="0"/>
              <a:t> </a:t>
            </a:r>
            <a:r>
              <a:rPr kumimoji="1" lang="en-US" altLang="zh-CN" dirty="0" err="1" smtClean="0"/>
              <a:t>int</a:t>
            </a:r>
            <a:r>
              <a:rPr kumimoji="1" lang="en-US" altLang="zh-CN" dirty="0" smtClean="0"/>
              <a:t>&gt;</a:t>
            </a:r>
            <a:r>
              <a:rPr kumimoji="1" lang="zh-CN" altLang="en-US" dirty="0" smtClean="0"/>
              <a:t>类型建立索引。</a:t>
            </a:r>
            <a:endParaRPr kumimoji="1" lang="en-US" altLang="zh-CN" dirty="0" smtClean="0"/>
          </a:p>
          <a:p>
            <a:r>
              <a:rPr lang="en-US" altLang="zh-CN" dirty="0" smtClean="0"/>
              <a:t>C</a:t>
            </a:r>
            <a:r>
              <a:rPr lang="zh-CN" altLang="en-US" dirty="0" smtClean="0"/>
              <a:t>语言的杂货铺：</a:t>
            </a:r>
          </a:p>
          <a:p>
            <a:r>
              <a:rPr lang="zh-CN" altLang="en-US" dirty="0" smtClean="0"/>
              <a:t>「老板，来个锤子」</a:t>
            </a:r>
          </a:p>
          <a:p>
            <a:r>
              <a:rPr lang="zh-CN" altLang="en-US" dirty="0" smtClean="0"/>
              <a:t>「错误，没有找到锤子」</a:t>
            </a:r>
          </a:p>
          <a:p>
            <a:r>
              <a:rPr lang="zh-CN" altLang="en-US" dirty="0" smtClean="0"/>
              <a:t/>
            </a:r>
            <a:br>
              <a:rPr lang="zh-CN" altLang="en-US" dirty="0" smtClean="0"/>
            </a:br>
            <a:r>
              <a:rPr lang="en-US" altLang="zh-CN" dirty="0" smtClean="0"/>
              <a:t>Java</a:t>
            </a:r>
            <a:r>
              <a:rPr lang="zh-CN" altLang="en-US" dirty="0" smtClean="0"/>
              <a:t>的杂货铺：</a:t>
            </a:r>
          </a:p>
          <a:p>
            <a:r>
              <a:rPr lang="zh-CN" altLang="en-US" dirty="0" smtClean="0"/>
              <a:t>「老板，来个锤子」</a:t>
            </a:r>
          </a:p>
          <a:p>
            <a:r>
              <a:rPr lang="zh-CN" altLang="en-US" dirty="0" smtClean="0"/>
              <a:t>「错误，在工厂中没有找到锤子」</a:t>
            </a:r>
          </a:p>
          <a:p>
            <a:r>
              <a:rPr lang="zh-CN" altLang="en-US" dirty="0" smtClean="0"/>
              <a:t/>
            </a:r>
            <a:br>
              <a:rPr lang="zh-CN" altLang="en-US" dirty="0" smtClean="0"/>
            </a:br>
            <a:r>
              <a:rPr lang="en-US" altLang="zh-CN" dirty="0" smtClean="0"/>
              <a:t>Python</a:t>
            </a:r>
            <a:r>
              <a:rPr lang="zh-CN" altLang="en-US" dirty="0" smtClean="0"/>
              <a:t>的杂货铺</a:t>
            </a:r>
          </a:p>
          <a:p>
            <a:r>
              <a:rPr lang="zh-CN" altLang="en-US" dirty="0" smtClean="0"/>
              <a:t>「老板，来个锤子」</a:t>
            </a:r>
          </a:p>
          <a:p>
            <a:r>
              <a:rPr lang="zh-CN" altLang="en-US" dirty="0" smtClean="0"/>
              <a:t>「给你把榔头，它能做锤子用」</a:t>
            </a:r>
          </a:p>
          <a:p>
            <a:r>
              <a:rPr lang="zh-CN" altLang="en-US" dirty="0" smtClean="0"/>
              <a:t/>
            </a:r>
            <a:br>
              <a:rPr lang="zh-CN" altLang="en-US" dirty="0" smtClean="0"/>
            </a:br>
            <a:r>
              <a:rPr lang="en-US" altLang="zh-CN" dirty="0" smtClean="0"/>
              <a:t>Haskell</a:t>
            </a:r>
            <a:r>
              <a:rPr lang="zh-CN" altLang="en-US" dirty="0" smtClean="0"/>
              <a:t>的杂货铺</a:t>
            </a:r>
          </a:p>
          <a:p>
            <a:r>
              <a:rPr lang="zh-CN" altLang="en-US" dirty="0" smtClean="0"/>
              <a:t>「老板，来个锤子」</a:t>
            </a:r>
          </a:p>
          <a:p>
            <a:r>
              <a:rPr lang="zh-CN" altLang="en-US" dirty="0" smtClean="0"/>
              <a:t>「错误，锤子没有定义 </a:t>
            </a:r>
            <a:r>
              <a:rPr lang="en-US" altLang="zh-CN" dirty="0" smtClean="0"/>
              <a:t>Sell </a:t>
            </a:r>
            <a:r>
              <a:rPr lang="zh-CN" altLang="en-US" dirty="0" smtClean="0"/>
              <a:t>实例」</a:t>
            </a:r>
          </a:p>
          <a:p>
            <a:r>
              <a:rPr lang="zh-CN" altLang="en-US" dirty="0" smtClean="0"/>
              <a:t/>
            </a:r>
            <a:br>
              <a:rPr lang="zh-CN" altLang="en-US" dirty="0" smtClean="0"/>
            </a:br>
            <a:r>
              <a:rPr lang="en-US" altLang="zh-CN" dirty="0" smtClean="0"/>
              <a:t>C++</a:t>
            </a:r>
            <a:r>
              <a:rPr lang="zh-CN" altLang="en-US" dirty="0" smtClean="0"/>
              <a:t>的杂货铺</a:t>
            </a:r>
          </a:p>
          <a:p>
            <a:r>
              <a:rPr lang="zh-CN" altLang="en-US" dirty="0" smtClean="0"/>
              <a:t>「老板，来个锤子」</a:t>
            </a:r>
          </a:p>
          <a:p>
            <a:r>
              <a:rPr lang="zh-CN" altLang="en-US" dirty="0" smtClean="0"/>
              <a:t>「错误，地球是绕着太阳转的，月亮是绕着地球转的」</a:t>
            </a:r>
          </a:p>
          <a:p>
            <a:r>
              <a:rPr lang="zh-CN" altLang="en-US" dirty="0" smtClean="0"/>
              <a:t/>
            </a:r>
            <a:br>
              <a:rPr lang="zh-CN" altLang="en-US" dirty="0" smtClean="0"/>
            </a:br>
            <a:r>
              <a:rPr lang="zh-CN" altLang="en-US" dirty="0" smtClean="0"/>
              <a:t/>
            </a:r>
            <a:br>
              <a:rPr lang="zh-CN" altLang="en-US" dirty="0" smtClean="0"/>
            </a:br>
            <a:r>
              <a:rPr lang="zh-CN" altLang="en-US" dirty="0" smtClean="0"/>
              <a:t>作者：匿名用户</a:t>
            </a:r>
            <a:br>
              <a:rPr lang="zh-CN" altLang="en-US" dirty="0" smtClean="0"/>
            </a:br>
            <a:r>
              <a:rPr lang="zh-CN" altLang="en-US" dirty="0" smtClean="0"/>
              <a:t>链接：</a:t>
            </a:r>
            <a:r>
              <a:rPr lang="en-US" altLang="zh-CN" dirty="0" smtClean="0"/>
              <a:t>https://</a:t>
            </a:r>
            <a:r>
              <a:rPr lang="en-US" altLang="zh-CN" dirty="0" err="1" smtClean="0"/>
              <a:t>www.zhihu.com</a:t>
            </a:r>
            <a:r>
              <a:rPr lang="en-US" altLang="zh-CN" dirty="0" smtClean="0"/>
              <a:t>/question/30806886/answer/160422769</a:t>
            </a:r>
            <a:br>
              <a:rPr lang="en-US" altLang="zh-CN" dirty="0" smtClean="0"/>
            </a:br>
            <a:r>
              <a:rPr lang="zh-CN" altLang="en-US" dirty="0" smtClean="0"/>
              <a:t>来源：知乎</a:t>
            </a:r>
            <a:br>
              <a:rPr lang="zh-CN" altLang="en-US" dirty="0" smtClean="0"/>
            </a:br>
            <a:r>
              <a:rPr lang="zh-CN" altLang="en-US" dirty="0" smtClean="0"/>
              <a:t>著作权归作者所有。商业转载请联系作者获得授权，非商业转载请注明出处。</a:t>
            </a:r>
          </a:p>
          <a:p>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29</a:t>
            </a:fld>
            <a:endParaRPr kumimoji="1" lang="zh-CN" altLang="en-US"/>
          </a:p>
        </p:txBody>
      </p:sp>
    </p:spTree>
    <p:extLst>
      <p:ext uri="{BB962C8B-B14F-4D97-AF65-F5344CB8AC3E}">
        <p14:creationId xmlns:p14="http://schemas.microsoft.com/office/powerpoint/2010/main" val="11854576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不能为</a:t>
            </a:r>
            <a:r>
              <a:rPr kumimoji="1" lang="en-US" altLang="zh-CN" dirty="0" err="1" smtClean="0"/>
              <a:t>std</a:t>
            </a:r>
            <a:r>
              <a:rPr kumimoji="1" lang="en-US" altLang="zh-CN" dirty="0" smtClean="0"/>
              <a:t>::pair&lt;</a:t>
            </a:r>
            <a:r>
              <a:rPr kumimoji="1" lang="en-US" altLang="zh-CN" dirty="0" err="1" smtClean="0"/>
              <a:t>int</a:t>
            </a:r>
            <a:r>
              <a:rPr kumimoji="1" lang="en-US" altLang="zh-CN" dirty="0" smtClean="0"/>
              <a:t>,</a:t>
            </a:r>
            <a:r>
              <a:rPr kumimoji="1" lang="zh-CN" altLang="en-US" dirty="0" smtClean="0"/>
              <a:t> </a:t>
            </a:r>
            <a:r>
              <a:rPr kumimoji="1" lang="en-US" altLang="zh-CN" dirty="0" err="1" smtClean="0"/>
              <a:t>int</a:t>
            </a:r>
            <a:r>
              <a:rPr kumimoji="1" lang="en-US" altLang="zh-CN" dirty="0" smtClean="0"/>
              <a:t>&gt;</a:t>
            </a:r>
            <a:r>
              <a:rPr kumimoji="1" lang="zh-CN" altLang="en-US" smtClean="0"/>
              <a:t>类型建立索引。</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30</a:t>
            </a:fld>
            <a:endParaRPr kumimoji="1" lang="zh-CN" altLang="en-US"/>
          </a:p>
        </p:txBody>
      </p:sp>
    </p:spTree>
    <p:extLst>
      <p:ext uri="{BB962C8B-B14F-4D97-AF65-F5344CB8AC3E}">
        <p14:creationId xmlns:p14="http://schemas.microsoft.com/office/powerpoint/2010/main" val="180631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不能为</a:t>
            </a:r>
            <a:r>
              <a:rPr kumimoji="1" lang="en-US" altLang="zh-CN" dirty="0" err="1" smtClean="0"/>
              <a:t>std</a:t>
            </a:r>
            <a:r>
              <a:rPr kumimoji="1" lang="en-US" altLang="zh-CN" dirty="0" smtClean="0"/>
              <a:t>::pair&lt;</a:t>
            </a:r>
            <a:r>
              <a:rPr kumimoji="1" lang="en-US" altLang="zh-CN" dirty="0" err="1" smtClean="0"/>
              <a:t>int</a:t>
            </a:r>
            <a:r>
              <a:rPr kumimoji="1" lang="en-US" altLang="zh-CN" dirty="0" smtClean="0"/>
              <a:t>,</a:t>
            </a:r>
            <a:r>
              <a:rPr kumimoji="1" lang="zh-CN" altLang="en-US" dirty="0" smtClean="0"/>
              <a:t> </a:t>
            </a:r>
            <a:r>
              <a:rPr kumimoji="1" lang="en-US" altLang="zh-CN" dirty="0" err="1" smtClean="0"/>
              <a:t>int</a:t>
            </a:r>
            <a:r>
              <a:rPr kumimoji="1" lang="en-US" altLang="zh-CN" dirty="0" smtClean="0"/>
              <a:t>&gt;</a:t>
            </a:r>
            <a:r>
              <a:rPr kumimoji="1" lang="zh-CN" altLang="en-US" smtClean="0"/>
              <a:t>类型建立索引。</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31</a:t>
            </a:fld>
            <a:endParaRPr kumimoji="1" lang="zh-CN" altLang="en-US"/>
          </a:p>
        </p:txBody>
      </p:sp>
    </p:spTree>
    <p:extLst>
      <p:ext uri="{BB962C8B-B14F-4D97-AF65-F5344CB8AC3E}">
        <p14:creationId xmlns:p14="http://schemas.microsoft.com/office/powerpoint/2010/main" val="1849436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Python</a:t>
            </a:r>
            <a:r>
              <a:rPr lang="zh-CN" altLang="en-US" sz="1200" b="0" i="0" kern="1200" dirty="0" smtClean="0">
                <a:solidFill>
                  <a:schemeClr val="tx1"/>
                </a:solidFill>
                <a:effectLst/>
                <a:latin typeface="+mn-lt"/>
                <a:ea typeface="+mn-ea"/>
                <a:cs typeface="+mn-cs"/>
              </a:rPr>
              <a:t>将许多机器层面上的细节隐藏，交给编译器处理，并凸显出逻辑层面的编程思考。</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36</a:t>
            </a:fld>
            <a:endParaRPr kumimoji="1" lang="zh-CN" altLang="en-US"/>
          </a:p>
        </p:txBody>
      </p:sp>
    </p:spTree>
    <p:extLst>
      <p:ext uri="{BB962C8B-B14F-4D97-AF65-F5344CB8AC3E}">
        <p14:creationId xmlns:p14="http://schemas.microsoft.com/office/powerpoint/2010/main" val="14137024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Python</a:t>
            </a:r>
            <a:r>
              <a:rPr lang="zh-CN" altLang="en-US" sz="1200" b="0" i="0" kern="1200" smtClean="0">
                <a:solidFill>
                  <a:schemeClr val="tx1"/>
                </a:solidFill>
                <a:effectLst/>
                <a:latin typeface="+mn-lt"/>
                <a:ea typeface="+mn-ea"/>
                <a:cs typeface="+mn-cs"/>
              </a:rPr>
              <a:t>将许多机器层面上的细节隐藏，交给编译器处理，并凸显出逻辑层面的编程思考。</a:t>
            </a:r>
            <a:endParaRPr kumimoji="1" lang="zh-CN" altLang="en-US"/>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37</a:t>
            </a:fld>
            <a:endParaRPr kumimoji="1" lang="zh-CN" altLang="en-US"/>
          </a:p>
        </p:txBody>
      </p:sp>
    </p:spTree>
    <p:extLst>
      <p:ext uri="{BB962C8B-B14F-4D97-AF65-F5344CB8AC3E}">
        <p14:creationId xmlns:p14="http://schemas.microsoft.com/office/powerpoint/2010/main" val="2457180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以运算单元为中心</a:t>
            </a:r>
          </a:p>
          <a:p>
            <a:r>
              <a:rPr lang="zh-CN" altLang="en-US" sz="1200" b="0" i="0" kern="1200" dirty="0" smtClean="0">
                <a:solidFill>
                  <a:schemeClr val="tx1"/>
                </a:solidFill>
                <a:effectLst/>
                <a:latin typeface="+mn-lt"/>
                <a:ea typeface="+mn-ea"/>
                <a:cs typeface="+mn-cs"/>
              </a:rPr>
              <a:t>采用存储程序原理</a:t>
            </a:r>
          </a:p>
          <a:p>
            <a:r>
              <a:rPr lang="zh-CN" altLang="en-US" sz="1200" b="0" i="0" kern="1200" dirty="0" smtClean="0">
                <a:solidFill>
                  <a:schemeClr val="tx1"/>
                </a:solidFill>
                <a:effectLst/>
                <a:latin typeface="+mn-lt"/>
                <a:ea typeface="+mn-ea"/>
                <a:cs typeface="+mn-cs"/>
              </a:rPr>
              <a:t>存储器是按地址访问、线性编址的空间</a:t>
            </a:r>
          </a:p>
          <a:p>
            <a:r>
              <a:rPr lang="zh-CN" altLang="en-US" sz="1200" b="0" i="0" kern="1200" dirty="0" smtClean="0">
                <a:solidFill>
                  <a:schemeClr val="tx1"/>
                </a:solidFill>
                <a:effectLst/>
                <a:latin typeface="+mn-lt"/>
                <a:ea typeface="+mn-ea"/>
                <a:cs typeface="+mn-cs"/>
              </a:rPr>
              <a:t>控制流由指令流产生</a:t>
            </a:r>
          </a:p>
          <a:p>
            <a:r>
              <a:rPr lang="zh-CN" altLang="en-US" sz="1200" b="0" i="0" kern="1200" dirty="0" smtClean="0">
                <a:solidFill>
                  <a:schemeClr val="tx1"/>
                </a:solidFill>
                <a:effectLst/>
                <a:latin typeface="+mn-lt"/>
                <a:ea typeface="+mn-ea"/>
                <a:cs typeface="+mn-cs"/>
              </a:rPr>
              <a:t>指令由操作码和地址码组成</a:t>
            </a:r>
          </a:p>
          <a:p>
            <a:r>
              <a:rPr lang="zh-CN" altLang="en-US" sz="1200" b="0" i="0" kern="1200" dirty="0" smtClean="0">
                <a:solidFill>
                  <a:schemeClr val="tx1"/>
                </a:solidFill>
                <a:effectLst/>
                <a:latin typeface="+mn-lt"/>
                <a:ea typeface="+mn-ea"/>
                <a:cs typeface="+mn-cs"/>
              </a:rPr>
              <a:t>数据以二进制编码</a:t>
            </a:r>
            <a:endParaRPr lang="zh-CN" altLang="en-US" sz="1200" b="0" i="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3</a:t>
            </a:fld>
            <a:endParaRPr kumimoji="1" lang="zh-CN" altLang="en-US"/>
          </a:p>
        </p:txBody>
      </p:sp>
    </p:spTree>
    <p:extLst>
      <p:ext uri="{BB962C8B-B14F-4D97-AF65-F5344CB8AC3E}">
        <p14:creationId xmlns:p14="http://schemas.microsoft.com/office/powerpoint/2010/main" val="16132179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smtClean="0"/>
              <a:t>没有数组越界了，没有 </a:t>
            </a:r>
            <a:r>
              <a:rPr lang="en-US" altLang="zh-CN" sz="1200" dirty="0" smtClean="0"/>
              <a:t>core dump </a:t>
            </a:r>
            <a:r>
              <a:rPr lang="zh-CN" altLang="en-US" sz="1200" dirty="0" smtClean="0"/>
              <a:t>了。</a:t>
            </a:r>
            <a:r>
              <a:rPr lang="zh-CN" altLang="en-US" sz="1200" b="1" dirty="0" smtClean="0">
                <a:solidFill>
                  <a:srgbClr val="FF0000"/>
                </a:solidFill>
              </a:rPr>
              <a:t>抛出来的异常能让你精确定位到出错的那一行代码</a:t>
            </a:r>
            <a:r>
              <a:rPr lang="zh-CN" altLang="en-US" sz="1200" dirty="0" smtClean="0"/>
              <a:t>，而且 </a:t>
            </a:r>
            <a:r>
              <a:rPr lang="en-US" altLang="zh-CN" sz="1200" dirty="0" smtClean="0"/>
              <a:t>99% </a:t>
            </a:r>
            <a:r>
              <a:rPr lang="zh-CN" altLang="en-US" sz="1200" dirty="0" smtClean="0"/>
              <a:t>的时候都是正确的那一行出错了的代码。</a:t>
            </a:r>
            <a:r>
              <a:rPr lang="zh-CN" altLang="en-US" sz="1200" b="1" dirty="0" smtClean="0">
                <a:solidFill>
                  <a:srgbClr val="FF0000"/>
                </a:solidFill>
              </a:rPr>
              <a:t>对象们在需要的时候能智能地把它们自己打印出来。</a:t>
            </a:r>
            <a:r>
              <a:rPr lang="zh-CN" altLang="en-US" sz="1200" dirty="0" smtClean="0"/>
              <a:t>等等等等。</a:t>
            </a:r>
            <a:endParaRPr lang="en-US" altLang="zh-CN" sz="1200" dirty="0" smtClean="0"/>
          </a:p>
          <a:p>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44</a:t>
            </a:fld>
            <a:endParaRPr kumimoji="1" lang="zh-CN" altLang="en-US"/>
          </a:p>
        </p:txBody>
      </p:sp>
    </p:spTree>
    <p:extLst>
      <p:ext uri="{BB962C8B-B14F-4D97-AF65-F5344CB8AC3E}">
        <p14:creationId xmlns:p14="http://schemas.microsoft.com/office/powerpoint/2010/main" val="14505273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C#</a:t>
            </a:r>
            <a:r>
              <a:rPr kumimoji="1" lang="zh-CN" altLang="en-US" dirty="0" smtClean="0"/>
              <a:t>的委托，对比</a:t>
            </a:r>
            <a:r>
              <a:rPr kumimoji="1" lang="en-US" altLang="zh-CN" dirty="0" smtClean="0"/>
              <a:t>Java</a:t>
            </a:r>
            <a:r>
              <a:rPr kumimoji="1" lang="zh-CN" altLang="en-US" dirty="0" smtClean="0"/>
              <a:t>的反射</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51</a:t>
            </a:fld>
            <a:endParaRPr kumimoji="1" lang="zh-CN" altLang="en-US"/>
          </a:p>
        </p:txBody>
      </p:sp>
    </p:spTree>
    <p:extLst>
      <p:ext uri="{BB962C8B-B14F-4D97-AF65-F5344CB8AC3E}">
        <p14:creationId xmlns:p14="http://schemas.microsoft.com/office/powerpoint/2010/main" val="2214805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安德斯</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海尔斯伯格（</a:t>
            </a:r>
            <a:r>
              <a:rPr lang="en-US" altLang="zh-CN" sz="1200" b="0" i="0" kern="1200" dirty="0" smtClean="0">
                <a:solidFill>
                  <a:schemeClr val="tx1"/>
                </a:solidFill>
                <a:effectLst/>
                <a:latin typeface="+mn-lt"/>
                <a:ea typeface="+mn-ea"/>
                <a:cs typeface="+mn-cs"/>
              </a:rPr>
              <a:t>Anders Hejlsberg</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1960.12~</a:t>
            </a:r>
            <a:r>
              <a:rPr lang="zh-CN" altLang="en-US" sz="1200" b="0" i="0" kern="1200" dirty="0" smtClean="0">
                <a:solidFill>
                  <a:schemeClr val="tx1"/>
                </a:solidFill>
                <a:effectLst/>
                <a:latin typeface="+mn-lt"/>
                <a:ea typeface="+mn-ea"/>
                <a:cs typeface="+mn-cs"/>
              </a:rPr>
              <a:t>），丹麦人，</a:t>
            </a:r>
            <a:r>
              <a:rPr lang="en-US" altLang="zh-CN" sz="1200" b="0" i="0" kern="1200" dirty="0" smtClean="0">
                <a:solidFill>
                  <a:schemeClr val="tx1"/>
                </a:solidFill>
                <a:effectLst/>
                <a:latin typeface="+mn-lt"/>
                <a:ea typeface="+mn-ea"/>
                <a:cs typeface="+mn-cs"/>
              </a:rPr>
              <a:t>Turbo Pascal</a:t>
            </a:r>
            <a:r>
              <a:rPr lang="zh-CN" altLang="en-US" sz="1200" b="0" i="0" u="none" strike="noStrike" kern="1200" dirty="0" smtClean="0">
                <a:solidFill>
                  <a:schemeClr val="tx1"/>
                </a:solidFill>
                <a:effectLst/>
                <a:latin typeface="+mn-lt"/>
                <a:ea typeface="+mn-ea"/>
                <a:cs typeface="+mn-cs"/>
                <a:hlinkClick r:id="rId3"/>
              </a:rPr>
              <a:t>编译器</a:t>
            </a:r>
            <a:r>
              <a:rPr lang="zh-CN" altLang="en-US" sz="1200" b="0" i="0" kern="1200" dirty="0" smtClean="0">
                <a:solidFill>
                  <a:schemeClr val="tx1"/>
                </a:solidFill>
                <a:effectLst/>
                <a:latin typeface="+mn-lt"/>
                <a:ea typeface="+mn-ea"/>
                <a:cs typeface="+mn-cs"/>
              </a:rPr>
              <a:t>的主要作者，</a:t>
            </a:r>
            <a:r>
              <a:rPr lang="en-US" altLang="zh-CN" sz="1200" b="0" i="0" kern="1200" dirty="0" smtClean="0">
                <a:solidFill>
                  <a:schemeClr val="tx1"/>
                </a:solidFill>
                <a:effectLst/>
                <a:latin typeface="+mn-lt"/>
                <a:ea typeface="+mn-ea"/>
                <a:cs typeface="+mn-cs"/>
              </a:rPr>
              <a:t>Delphi</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C#</a:t>
            </a:r>
            <a:r>
              <a:rPr lang="zh-CN" altLang="en-US" sz="1200" b="0" i="0" kern="1200" dirty="0" smtClean="0">
                <a:solidFill>
                  <a:schemeClr val="tx1"/>
                </a:solidFill>
                <a:effectLst/>
                <a:latin typeface="+mn-lt"/>
                <a:ea typeface="+mn-ea"/>
                <a:cs typeface="+mn-cs"/>
              </a:rPr>
              <a:t>和</a:t>
            </a:r>
            <a:r>
              <a:rPr lang="en-US" altLang="zh-CN" sz="1200" b="0" i="0" kern="1200" dirty="0" err="1" smtClean="0">
                <a:solidFill>
                  <a:schemeClr val="tx1"/>
                </a:solidFill>
                <a:effectLst/>
                <a:latin typeface="+mn-lt"/>
                <a:ea typeface="+mn-ea"/>
                <a:cs typeface="+mn-cs"/>
              </a:rPr>
              <a:t>TypeScript</a:t>
            </a:r>
            <a:r>
              <a:rPr lang="zh-CN" altLang="en-US" sz="1200" b="0" i="0" kern="1200" dirty="0" smtClean="0">
                <a:solidFill>
                  <a:schemeClr val="tx1"/>
                </a:solidFill>
                <a:effectLst/>
                <a:latin typeface="+mn-lt"/>
                <a:ea typeface="+mn-ea"/>
                <a:cs typeface="+mn-cs"/>
              </a:rPr>
              <a:t>之父，同时也是</a:t>
            </a:r>
            <a:r>
              <a:rPr lang="en-US" altLang="zh-CN" sz="1200" b="0" i="0" kern="1200" dirty="0" smtClean="0">
                <a:solidFill>
                  <a:schemeClr val="tx1"/>
                </a:solidFill>
                <a:effectLst/>
                <a:latin typeface="+mn-lt"/>
                <a:ea typeface="+mn-ea"/>
                <a:cs typeface="+mn-cs"/>
              </a:rPr>
              <a:t>·NET</a:t>
            </a:r>
            <a:r>
              <a:rPr lang="zh-CN" altLang="en-US" sz="1200" b="0" i="0" kern="1200" dirty="0" smtClean="0">
                <a:solidFill>
                  <a:schemeClr val="tx1"/>
                </a:solidFill>
                <a:effectLst/>
                <a:latin typeface="+mn-lt"/>
                <a:ea typeface="+mn-ea"/>
                <a:cs typeface="+mn-cs"/>
              </a:rPr>
              <a:t>创立者。</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54</a:t>
            </a:fld>
            <a:endParaRPr kumimoji="1" lang="zh-CN" altLang="en-US"/>
          </a:p>
        </p:txBody>
      </p:sp>
    </p:spTree>
    <p:extLst>
      <p:ext uri="{BB962C8B-B14F-4D97-AF65-F5344CB8AC3E}">
        <p14:creationId xmlns:p14="http://schemas.microsoft.com/office/powerpoint/2010/main" val="11807938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mr-IN" altLang="zh-CN" sz="1200" b="0" i="0" kern="1200" dirty="0" err="1" smtClean="0">
                <a:solidFill>
                  <a:schemeClr val="tx1"/>
                </a:solidFill>
                <a:effectLst/>
                <a:latin typeface="+mn-lt"/>
                <a:ea typeface="+mn-ea"/>
                <a:cs typeface="+mn-cs"/>
              </a:rPr>
              <a:t>Java</a:t>
            </a:r>
            <a:r>
              <a:rPr lang="zh-CN" altLang="mr-IN" sz="1200" b="0" i="0" kern="1200" dirty="0" smtClean="0">
                <a:solidFill>
                  <a:schemeClr val="tx1"/>
                </a:solidFill>
                <a:effectLst/>
                <a:latin typeface="+mn-lt"/>
                <a:ea typeface="+mn-ea"/>
                <a:cs typeface="+mn-cs"/>
              </a:rPr>
              <a:t>之父</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58</a:t>
            </a:fld>
            <a:endParaRPr kumimoji="1" lang="zh-CN" altLang="en-US"/>
          </a:p>
        </p:txBody>
      </p:sp>
    </p:spTree>
    <p:extLst>
      <p:ext uri="{BB962C8B-B14F-4D97-AF65-F5344CB8AC3E}">
        <p14:creationId xmlns:p14="http://schemas.microsoft.com/office/powerpoint/2010/main" val="18445106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同向性，代码即数据。元编程能力。</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64</a:t>
            </a:fld>
            <a:endParaRPr kumimoji="1" lang="zh-CN" altLang="en-US"/>
          </a:p>
        </p:txBody>
      </p:sp>
    </p:spTree>
    <p:extLst>
      <p:ext uri="{BB962C8B-B14F-4D97-AF65-F5344CB8AC3E}">
        <p14:creationId xmlns:p14="http://schemas.microsoft.com/office/powerpoint/2010/main" val="10363990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_</a:t>
            </a:r>
            <a:r>
              <a:rPr kumimoji="1" lang="en-US" altLang="zh-CN" dirty="0" err="1" smtClean="0"/>
              <a:t>className</a:t>
            </a:r>
            <a:r>
              <a:rPr kumimoji="1" lang="en-US" altLang="zh-CN" dirty="0" smtClean="0"/>
              <a:t>__</a:t>
            </a:r>
            <a:r>
              <a:rPr kumimoji="1" lang="en-US" altLang="zh-CN" dirty="0" err="1" smtClean="0"/>
              <a:t>memberName</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smtClean="0"/>
              <a:t>__</a:t>
            </a:r>
            <a:r>
              <a:rPr kumimoji="1" lang="en-US" altLang="zh-CN" dirty="0" err="1" smtClean="0"/>
              <a:t>memberName</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68</a:t>
            </a:fld>
            <a:endParaRPr kumimoji="1" lang="zh-CN" altLang="en-US"/>
          </a:p>
        </p:txBody>
      </p:sp>
    </p:spTree>
    <p:extLst>
      <p:ext uri="{BB962C8B-B14F-4D97-AF65-F5344CB8AC3E}">
        <p14:creationId xmlns:p14="http://schemas.microsoft.com/office/powerpoint/2010/main" val="20715329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Foo</a:t>
            </a:r>
            <a:r>
              <a:rPr lang="zh-CN" altLang="en-US" sz="1200" b="0" i="0" kern="1200" dirty="0" smtClean="0">
                <a:solidFill>
                  <a:schemeClr val="tx1"/>
                </a:solidFill>
                <a:effectLst/>
                <a:latin typeface="+mn-lt"/>
                <a:ea typeface="+mn-ea"/>
                <a:cs typeface="+mn-cs"/>
              </a:rPr>
              <a:t>中有</a:t>
            </a:r>
            <a:r>
              <a:rPr lang="en-US" altLang="zh-CN" sz="1200" b="0" i="0" kern="1200" dirty="0" smtClean="0">
                <a:solidFill>
                  <a:schemeClr val="tx1"/>
                </a:solidFill>
                <a:effectLst/>
                <a:latin typeface="+mn-lt"/>
                <a:ea typeface="+mn-ea"/>
                <a:cs typeface="+mn-cs"/>
              </a:rPr>
              <a:t>__</a:t>
            </a:r>
            <a:r>
              <a:rPr lang="en-US" altLang="zh-CN" sz="1200" b="0" i="0" kern="1200" dirty="0" err="1" smtClean="0">
                <a:solidFill>
                  <a:schemeClr val="tx1"/>
                </a:solidFill>
                <a:effectLst/>
                <a:latin typeface="+mn-lt"/>
                <a:ea typeface="+mn-ea"/>
                <a:cs typeface="+mn-cs"/>
              </a:rPr>
              <a:t>metaclass</a:t>
            </a:r>
            <a:r>
              <a:rPr lang="en-US" altLang="zh-CN" sz="1200" b="0" i="0" kern="1200" dirty="0" smtClean="0">
                <a:solidFill>
                  <a:schemeClr val="tx1"/>
                </a:solidFill>
                <a:effectLst/>
                <a:latin typeface="+mn-lt"/>
                <a:ea typeface="+mn-ea"/>
                <a:cs typeface="+mn-cs"/>
              </a:rPr>
              <a:t>__</a:t>
            </a:r>
            <a:r>
              <a:rPr lang="zh-CN" altLang="en-US" sz="1200" b="0" i="0" kern="1200" dirty="0" smtClean="0">
                <a:solidFill>
                  <a:schemeClr val="tx1"/>
                </a:solidFill>
                <a:effectLst/>
                <a:latin typeface="+mn-lt"/>
                <a:ea typeface="+mn-ea"/>
                <a:cs typeface="+mn-cs"/>
              </a:rPr>
              <a:t>这个属性吗？如果是，</a:t>
            </a:r>
            <a:r>
              <a:rPr lang="en-US" altLang="zh-CN" sz="1200" b="0" i="0" kern="1200" dirty="0" smtClean="0">
                <a:solidFill>
                  <a:schemeClr val="tx1"/>
                </a:solidFill>
                <a:effectLst/>
                <a:latin typeface="+mn-lt"/>
                <a:ea typeface="+mn-ea"/>
                <a:cs typeface="+mn-cs"/>
              </a:rPr>
              <a:t>Python</a:t>
            </a:r>
            <a:r>
              <a:rPr lang="zh-CN" altLang="en-US" sz="1200" b="0" i="0" kern="1200" dirty="0" smtClean="0">
                <a:solidFill>
                  <a:schemeClr val="tx1"/>
                </a:solidFill>
                <a:effectLst/>
                <a:latin typeface="+mn-lt"/>
                <a:ea typeface="+mn-ea"/>
                <a:cs typeface="+mn-cs"/>
              </a:rPr>
              <a:t>会在内存中通过</a:t>
            </a:r>
            <a:r>
              <a:rPr lang="en-US" altLang="zh-CN" sz="1200" b="0" i="0" kern="1200" dirty="0" smtClean="0">
                <a:solidFill>
                  <a:schemeClr val="tx1"/>
                </a:solidFill>
                <a:effectLst/>
                <a:latin typeface="+mn-lt"/>
                <a:ea typeface="+mn-ea"/>
                <a:cs typeface="+mn-cs"/>
              </a:rPr>
              <a:t>__</a:t>
            </a:r>
            <a:r>
              <a:rPr lang="en-US" altLang="zh-CN" sz="1200" b="0" i="0" kern="1200" dirty="0" err="1" smtClean="0">
                <a:solidFill>
                  <a:schemeClr val="tx1"/>
                </a:solidFill>
                <a:effectLst/>
                <a:latin typeface="+mn-lt"/>
                <a:ea typeface="+mn-ea"/>
                <a:cs typeface="+mn-cs"/>
              </a:rPr>
              <a:t>metaclass</a:t>
            </a:r>
            <a:r>
              <a:rPr lang="en-US" altLang="zh-CN" sz="1200" b="0" i="0" kern="1200" dirty="0" smtClean="0">
                <a:solidFill>
                  <a:schemeClr val="tx1"/>
                </a:solidFill>
                <a:effectLst/>
                <a:latin typeface="+mn-lt"/>
                <a:ea typeface="+mn-ea"/>
                <a:cs typeface="+mn-cs"/>
              </a:rPr>
              <a:t>__</a:t>
            </a:r>
            <a:r>
              <a:rPr lang="zh-CN" altLang="en-US" sz="1200" b="0" i="0" kern="1200" dirty="0" smtClean="0">
                <a:solidFill>
                  <a:schemeClr val="tx1"/>
                </a:solidFill>
                <a:effectLst/>
                <a:latin typeface="+mn-lt"/>
                <a:ea typeface="+mn-ea"/>
                <a:cs typeface="+mn-cs"/>
              </a:rPr>
              <a:t>创建一个名字为</a:t>
            </a:r>
            <a:r>
              <a:rPr lang="en-US" altLang="zh-CN" sz="1200" b="0" i="0" kern="1200" dirty="0" smtClean="0">
                <a:solidFill>
                  <a:schemeClr val="tx1"/>
                </a:solidFill>
                <a:effectLst/>
                <a:latin typeface="+mn-lt"/>
                <a:ea typeface="+mn-ea"/>
                <a:cs typeface="+mn-cs"/>
              </a:rPr>
              <a:t>Foo</a:t>
            </a:r>
            <a:r>
              <a:rPr lang="zh-CN" altLang="en-US" sz="1200" b="0" i="0" kern="1200" dirty="0" smtClean="0">
                <a:solidFill>
                  <a:schemeClr val="tx1"/>
                </a:solidFill>
                <a:effectLst/>
                <a:latin typeface="+mn-lt"/>
                <a:ea typeface="+mn-ea"/>
                <a:cs typeface="+mn-cs"/>
              </a:rPr>
              <a:t>的类对象（我说的是类对象，请紧跟我的思路）。如果</a:t>
            </a:r>
            <a:r>
              <a:rPr lang="en-US" altLang="zh-CN" sz="1200" b="0" i="0" kern="1200" dirty="0" smtClean="0">
                <a:solidFill>
                  <a:schemeClr val="tx1"/>
                </a:solidFill>
                <a:effectLst/>
                <a:latin typeface="+mn-lt"/>
                <a:ea typeface="+mn-ea"/>
                <a:cs typeface="+mn-cs"/>
              </a:rPr>
              <a:t>Python</a:t>
            </a:r>
            <a:r>
              <a:rPr lang="zh-CN" altLang="en-US" sz="1200" b="0" i="0" kern="1200" dirty="0" smtClean="0">
                <a:solidFill>
                  <a:schemeClr val="tx1"/>
                </a:solidFill>
                <a:effectLst/>
                <a:latin typeface="+mn-lt"/>
                <a:ea typeface="+mn-ea"/>
                <a:cs typeface="+mn-cs"/>
              </a:rPr>
              <a:t>没有找到</a:t>
            </a:r>
            <a:r>
              <a:rPr lang="en-US" altLang="zh-CN" sz="1200" b="0" i="0" kern="1200" dirty="0" smtClean="0">
                <a:solidFill>
                  <a:schemeClr val="tx1"/>
                </a:solidFill>
                <a:effectLst/>
                <a:latin typeface="+mn-lt"/>
                <a:ea typeface="+mn-ea"/>
                <a:cs typeface="+mn-cs"/>
              </a:rPr>
              <a:t>__</a:t>
            </a:r>
            <a:r>
              <a:rPr lang="en-US" altLang="zh-CN" sz="1200" b="0" i="0" kern="1200" dirty="0" err="1" smtClean="0">
                <a:solidFill>
                  <a:schemeClr val="tx1"/>
                </a:solidFill>
                <a:effectLst/>
                <a:latin typeface="+mn-lt"/>
                <a:ea typeface="+mn-ea"/>
                <a:cs typeface="+mn-cs"/>
              </a:rPr>
              <a:t>metaclass</a:t>
            </a:r>
            <a:r>
              <a:rPr lang="en-US" altLang="zh-CN" sz="1200" b="0" i="0" kern="1200" dirty="0" smtClean="0">
                <a:solidFill>
                  <a:schemeClr val="tx1"/>
                </a:solidFill>
                <a:effectLst/>
                <a:latin typeface="+mn-lt"/>
                <a:ea typeface="+mn-ea"/>
                <a:cs typeface="+mn-cs"/>
              </a:rPr>
              <a:t>__</a:t>
            </a:r>
            <a:r>
              <a:rPr lang="zh-CN" altLang="en-US" sz="1200" b="0" i="0" kern="1200" dirty="0" smtClean="0">
                <a:solidFill>
                  <a:schemeClr val="tx1"/>
                </a:solidFill>
                <a:effectLst/>
                <a:latin typeface="+mn-lt"/>
                <a:ea typeface="+mn-ea"/>
                <a:cs typeface="+mn-cs"/>
              </a:rPr>
              <a:t>，它会继续在</a:t>
            </a:r>
            <a:r>
              <a:rPr lang="en-US" altLang="zh-CN" sz="1200" b="0" i="0" kern="1200" dirty="0" smtClean="0">
                <a:solidFill>
                  <a:schemeClr val="tx1"/>
                </a:solidFill>
                <a:effectLst/>
                <a:latin typeface="+mn-lt"/>
                <a:ea typeface="+mn-ea"/>
                <a:cs typeface="+mn-cs"/>
              </a:rPr>
              <a:t>Bar</a:t>
            </a:r>
            <a:r>
              <a:rPr lang="zh-CN" altLang="en-US" sz="1200" b="0" i="0" kern="1200" dirty="0" smtClean="0">
                <a:solidFill>
                  <a:schemeClr val="tx1"/>
                </a:solidFill>
                <a:effectLst/>
                <a:latin typeface="+mn-lt"/>
                <a:ea typeface="+mn-ea"/>
                <a:cs typeface="+mn-cs"/>
              </a:rPr>
              <a:t>（父类）中寻找</a:t>
            </a:r>
            <a:r>
              <a:rPr lang="en-US" altLang="zh-CN" sz="1200" b="0" i="0" kern="1200" dirty="0" smtClean="0">
                <a:solidFill>
                  <a:schemeClr val="tx1"/>
                </a:solidFill>
                <a:effectLst/>
                <a:latin typeface="+mn-lt"/>
                <a:ea typeface="+mn-ea"/>
                <a:cs typeface="+mn-cs"/>
              </a:rPr>
              <a:t>__</a:t>
            </a:r>
            <a:r>
              <a:rPr lang="en-US" altLang="zh-CN" sz="1200" b="0" i="0" kern="1200" dirty="0" err="1" smtClean="0">
                <a:solidFill>
                  <a:schemeClr val="tx1"/>
                </a:solidFill>
                <a:effectLst/>
                <a:latin typeface="+mn-lt"/>
                <a:ea typeface="+mn-ea"/>
                <a:cs typeface="+mn-cs"/>
              </a:rPr>
              <a:t>metaclass</a:t>
            </a:r>
            <a:r>
              <a:rPr lang="en-US" altLang="zh-CN" sz="1200" b="0" i="0" kern="1200" dirty="0" smtClean="0">
                <a:solidFill>
                  <a:schemeClr val="tx1"/>
                </a:solidFill>
                <a:effectLst/>
                <a:latin typeface="+mn-lt"/>
                <a:ea typeface="+mn-ea"/>
                <a:cs typeface="+mn-cs"/>
              </a:rPr>
              <a:t>__</a:t>
            </a:r>
            <a:r>
              <a:rPr lang="zh-CN" altLang="en-US" sz="1200" b="0" i="0" kern="1200" dirty="0" smtClean="0">
                <a:solidFill>
                  <a:schemeClr val="tx1"/>
                </a:solidFill>
                <a:effectLst/>
                <a:latin typeface="+mn-lt"/>
                <a:ea typeface="+mn-ea"/>
                <a:cs typeface="+mn-cs"/>
              </a:rPr>
              <a:t>属性，并尝试做和前面同样的操作。如果</a:t>
            </a:r>
            <a:r>
              <a:rPr lang="en-US" altLang="zh-CN" sz="1200" b="0" i="0" kern="1200" dirty="0" smtClean="0">
                <a:solidFill>
                  <a:schemeClr val="tx1"/>
                </a:solidFill>
                <a:effectLst/>
                <a:latin typeface="+mn-lt"/>
                <a:ea typeface="+mn-ea"/>
                <a:cs typeface="+mn-cs"/>
              </a:rPr>
              <a:t>Python</a:t>
            </a:r>
            <a:r>
              <a:rPr lang="zh-CN" altLang="en-US" sz="1200" b="0" i="0" kern="1200" dirty="0" smtClean="0">
                <a:solidFill>
                  <a:schemeClr val="tx1"/>
                </a:solidFill>
                <a:effectLst/>
                <a:latin typeface="+mn-lt"/>
                <a:ea typeface="+mn-ea"/>
                <a:cs typeface="+mn-cs"/>
              </a:rPr>
              <a:t>在任何父类中都找不到</a:t>
            </a:r>
            <a:r>
              <a:rPr lang="en-US" altLang="zh-CN" sz="1200" b="0" i="0" kern="1200" dirty="0" smtClean="0">
                <a:solidFill>
                  <a:schemeClr val="tx1"/>
                </a:solidFill>
                <a:effectLst/>
                <a:latin typeface="+mn-lt"/>
                <a:ea typeface="+mn-ea"/>
                <a:cs typeface="+mn-cs"/>
              </a:rPr>
              <a:t>__</a:t>
            </a:r>
            <a:r>
              <a:rPr lang="en-US" altLang="zh-CN" sz="1200" b="0" i="0" kern="1200" dirty="0" err="1" smtClean="0">
                <a:solidFill>
                  <a:schemeClr val="tx1"/>
                </a:solidFill>
                <a:effectLst/>
                <a:latin typeface="+mn-lt"/>
                <a:ea typeface="+mn-ea"/>
                <a:cs typeface="+mn-cs"/>
              </a:rPr>
              <a:t>metaclass</a:t>
            </a:r>
            <a:r>
              <a:rPr lang="en-US" altLang="zh-CN" sz="1200" b="0" i="0" kern="1200" dirty="0" smtClean="0">
                <a:solidFill>
                  <a:schemeClr val="tx1"/>
                </a:solidFill>
                <a:effectLst/>
                <a:latin typeface="+mn-lt"/>
                <a:ea typeface="+mn-ea"/>
                <a:cs typeface="+mn-cs"/>
              </a:rPr>
              <a:t>__</a:t>
            </a:r>
            <a:r>
              <a:rPr lang="zh-CN" altLang="en-US" sz="1200" b="0" i="0" kern="1200" dirty="0" smtClean="0">
                <a:solidFill>
                  <a:schemeClr val="tx1"/>
                </a:solidFill>
                <a:effectLst/>
                <a:latin typeface="+mn-lt"/>
                <a:ea typeface="+mn-ea"/>
                <a:cs typeface="+mn-cs"/>
              </a:rPr>
              <a:t>，它就会在模块层次中去寻找</a:t>
            </a:r>
            <a:r>
              <a:rPr lang="en-US" altLang="zh-CN" sz="1200" b="0" i="0" kern="1200" dirty="0" smtClean="0">
                <a:solidFill>
                  <a:schemeClr val="tx1"/>
                </a:solidFill>
                <a:effectLst/>
                <a:latin typeface="+mn-lt"/>
                <a:ea typeface="+mn-ea"/>
                <a:cs typeface="+mn-cs"/>
              </a:rPr>
              <a:t>__</a:t>
            </a:r>
            <a:r>
              <a:rPr lang="en-US" altLang="zh-CN" sz="1200" b="0" i="0" kern="1200" dirty="0" err="1" smtClean="0">
                <a:solidFill>
                  <a:schemeClr val="tx1"/>
                </a:solidFill>
                <a:effectLst/>
                <a:latin typeface="+mn-lt"/>
                <a:ea typeface="+mn-ea"/>
                <a:cs typeface="+mn-cs"/>
              </a:rPr>
              <a:t>metaclass</a:t>
            </a:r>
            <a:r>
              <a:rPr lang="en-US" altLang="zh-CN" sz="1200" b="0" i="0" kern="1200" dirty="0" smtClean="0">
                <a:solidFill>
                  <a:schemeClr val="tx1"/>
                </a:solidFill>
                <a:effectLst/>
                <a:latin typeface="+mn-lt"/>
                <a:ea typeface="+mn-ea"/>
                <a:cs typeface="+mn-cs"/>
              </a:rPr>
              <a:t>__</a:t>
            </a:r>
            <a:r>
              <a:rPr lang="zh-CN" altLang="en-US" sz="1200" b="0" i="0" kern="1200" dirty="0" smtClean="0">
                <a:solidFill>
                  <a:schemeClr val="tx1"/>
                </a:solidFill>
                <a:effectLst/>
                <a:latin typeface="+mn-lt"/>
                <a:ea typeface="+mn-ea"/>
                <a:cs typeface="+mn-cs"/>
              </a:rPr>
              <a:t>，并尝试做同样的操作。如果还是找不到</a:t>
            </a:r>
            <a:r>
              <a:rPr lang="en-US" altLang="zh-CN" sz="1200" b="0" i="0" kern="1200" dirty="0" smtClean="0">
                <a:solidFill>
                  <a:schemeClr val="tx1"/>
                </a:solidFill>
                <a:effectLst/>
                <a:latin typeface="+mn-lt"/>
                <a:ea typeface="+mn-ea"/>
                <a:cs typeface="+mn-cs"/>
              </a:rPr>
              <a:t>__</a:t>
            </a:r>
            <a:r>
              <a:rPr lang="en-US" altLang="zh-CN" sz="1200" b="0" i="0" kern="1200" dirty="0" err="1" smtClean="0">
                <a:solidFill>
                  <a:schemeClr val="tx1"/>
                </a:solidFill>
                <a:effectLst/>
                <a:latin typeface="+mn-lt"/>
                <a:ea typeface="+mn-ea"/>
                <a:cs typeface="+mn-cs"/>
              </a:rPr>
              <a:t>metaclass</a:t>
            </a:r>
            <a:r>
              <a:rPr lang="en-US" altLang="zh-CN" sz="1200" b="0" i="0" kern="1200" dirty="0" smtClean="0">
                <a:solidFill>
                  <a:schemeClr val="tx1"/>
                </a:solidFill>
                <a:effectLst/>
                <a:latin typeface="+mn-lt"/>
                <a:ea typeface="+mn-ea"/>
                <a:cs typeface="+mn-cs"/>
              </a:rPr>
              <a:t>__,Python</a:t>
            </a:r>
            <a:r>
              <a:rPr lang="zh-CN" altLang="en-US" sz="1200" b="0" i="0" kern="1200" dirty="0" smtClean="0">
                <a:solidFill>
                  <a:schemeClr val="tx1"/>
                </a:solidFill>
                <a:effectLst/>
                <a:latin typeface="+mn-lt"/>
                <a:ea typeface="+mn-ea"/>
                <a:cs typeface="+mn-cs"/>
              </a:rPr>
              <a:t>就会用内置的</a:t>
            </a:r>
            <a:r>
              <a:rPr lang="en-US" altLang="zh-CN" sz="1200" b="0" i="0" kern="1200" dirty="0" smtClean="0">
                <a:solidFill>
                  <a:schemeClr val="tx1"/>
                </a:solidFill>
                <a:effectLst/>
                <a:latin typeface="+mn-lt"/>
                <a:ea typeface="+mn-ea"/>
                <a:cs typeface="+mn-cs"/>
              </a:rPr>
              <a:t>type</a:t>
            </a:r>
            <a:r>
              <a:rPr lang="zh-CN" altLang="en-US" sz="1200" b="0" i="0" kern="1200" dirty="0" smtClean="0">
                <a:solidFill>
                  <a:schemeClr val="tx1"/>
                </a:solidFill>
                <a:effectLst/>
                <a:latin typeface="+mn-lt"/>
                <a:ea typeface="+mn-ea"/>
                <a:cs typeface="+mn-cs"/>
              </a:rPr>
              <a:t>来创建这个类对象</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69</a:t>
            </a:fld>
            <a:endParaRPr kumimoji="1" lang="zh-CN" altLang="en-US"/>
          </a:p>
        </p:txBody>
      </p:sp>
    </p:spTree>
    <p:extLst>
      <p:ext uri="{BB962C8B-B14F-4D97-AF65-F5344CB8AC3E}">
        <p14:creationId xmlns:p14="http://schemas.microsoft.com/office/powerpoint/2010/main" val="13574131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所以两种数学上的降维：虽说其实也受到</a:t>
            </a:r>
            <a:r>
              <a:rPr kumimoji="1" lang="en-US" altLang="zh-CN" dirty="0" err="1" smtClean="0"/>
              <a:t>Cv</a:t>
            </a:r>
            <a:r>
              <a:rPr kumimoji="1" lang="zh-CN" altLang="en-US" dirty="0" smtClean="0"/>
              <a:t>背景的影响吧</a:t>
            </a:r>
            <a:r>
              <a:rPr kumimoji="1" lang="en-US" altLang="zh-CN" dirty="0" smtClean="0"/>
              <a:t>~1</a:t>
            </a:r>
            <a:r>
              <a:rPr kumimoji="1" lang="zh-CN" altLang="en-US" dirty="0" smtClean="0"/>
              <a:t>*</a:t>
            </a:r>
            <a:r>
              <a:rPr kumimoji="1" lang="en-US" altLang="zh-CN" dirty="0" smtClean="0"/>
              <a:t>1</a:t>
            </a:r>
            <a:r>
              <a:rPr kumimoji="1" lang="zh-CN" altLang="en-US" dirty="0" smtClean="0"/>
              <a:t>的卷积核与卷积核分解</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smtClean="0"/>
              <a:t>BN</a:t>
            </a:r>
            <a:r>
              <a:rPr kumimoji="1" lang="zh-CN" altLang="en-US" smtClean="0"/>
              <a:t>。。。</a:t>
            </a:r>
          </a:p>
        </p:txBody>
      </p:sp>
      <p:sp>
        <p:nvSpPr>
          <p:cNvPr id="4" name="幻灯片编号占位符 3"/>
          <p:cNvSpPr>
            <a:spLocks noGrp="1"/>
          </p:cNvSpPr>
          <p:nvPr>
            <p:ph type="sldNum" sz="quarter" idx="10"/>
          </p:nvPr>
        </p:nvSpPr>
        <p:spPr/>
        <p:txBody>
          <a:bodyPr/>
          <a:lstStyle/>
          <a:p>
            <a:fld id="{93CA4899-7E18-F846-B5D4-30FAC1591D05}" type="slidenum">
              <a:rPr kumimoji="1" lang="zh-CN" altLang="en-US" smtClean="0"/>
              <a:t>75</a:t>
            </a:fld>
            <a:endParaRPr kumimoji="1" lang="zh-CN" altLang="en-US"/>
          </a:p>
        </p:txBody>
      </p:sp>
    </p:spTree>
    <p:extLst>
      <p:ext uri="{BB962C8B-B14F-4D97-AF65-F5344CB8AC3E}">
        <p14:creationId xmlns:p14="http://schemas.microsoft.com/office/powerpoint/2010/main" val="1231974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上图是段</a:t>
            </a:r>
            <a:r>
              <a:rPr kumimoji="1" lang="en-US" altLang="zh-CN" dirty="0" smtClean="0"/>
              <a:t>Algol68</a:t>
            </a:r>
            <a:r>
              <a:rPr kumimoji="1" lang="zh-CN" altLang="en-US" dirty="0" smtClean="0"/>
              <a:t>的程序</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4</a:t>
            </a:fld>
            <a:endParaRPr kumimoji="1" lang="zh-CN" altLang="en-US"/>
          </a:p>
        </p:txBody>
      </p:sp>
    </p:spTree>
    <p:extLst>
      <p:ext uri="{BB962C8B-B14F-4D97-AF65-F5344CB8AC3E}">
        <p14:creationId xmlns:p14="http://schemas.microsoft.com/office/powerpoint/2010/main" val="6081422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挑了几种比较典型的、影响比较大的</a:t>
            </a:r>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6</a:t>
            </a:fld>
            <a:endParaRPr kumimoji="1" lang="zh-CN" altLang="en-US"/>
          </a:p>
        </p:txBody>
      </p:sp>
    </p:spTree>
    <p:extLst>
      <p:ext uri="{BB962C8B-B14F-4D97-AF65-F5344CB8AC3E}">
        <p14:creationId xmlns:p14="http://schemas.microsoft.com/office/powerpoint/2010/main" val="3915185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7</a:t>
            </a:fld>
            <a:endParaRPr kumimoji="1" lang="zh-CN" altLang="en-US"/>
          </a:p>
        </p:txBody>
      </p:sp>
    </p:spTree>
    <p:extLst>
      <p:ext uri="{BB962C8B-B14F-4D97-AF65-F5344CB8AC3E}">
        <p14:creationId xmlns:p14="http://schemas.microsoft.com/office/powerpoint/2010/main" val="114807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8</a:t>
            </a:fld>
            <a:endParaRPr kumimoji="1" lang="zh-CN" altLang="en-US"/>
          </a:p>
        </p:txBody>
      </p:sp>
    </p:spTree>
    <p:extLst>
      <p:ext uri="{BB962C8B-B14F-4D97-AF65-F5344CB8AC3E}">
        <p14:creationId xmlns:p14="http://schemas.microsoft.com/office/powerpoint/2010/main" val="20580260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9</a:t>
            </a:fld>
            <a:endParaRPr kumimoji="1" lang="zh-CN" altLang="en-US"/>
          </a:p>
        </p:txBody>
      </p:sp>
    </p:spTree>
    <p:extLst>
      <p:ext uri="{BB962C8B-B14F-4D97-AF65-F5344CB8AC3E}">
        <p14:creationId xmlns:p14="http://schemas.microsoft.com/office/powerpoint/2010/main" val="4367669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13</a:t>
            </a:fld>
            <a:endParaRPr kumimoji="1" lang="zh-CN" altLang="en-US"/>
          </a:p>
        </p:txBody>
      </p:sp>
    </p:spTree>
    <p:extLst>
      <p:ext uri="{BB962C8B-B14F-4D97-AF65-F5344CB8AC3E}">
        <p14:creationId xmlns:p14="http://schemas.microsoft.com/office/powerpoint/2010/main" val="7906146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41C19585-00A9-A142-B470-1546500B7FE2}" type="slidenum">
              <a:rPr kumimoji="1" lang="zh-CN" altLang="en-US" smtClean="0"/>
              <a:t>14</a:t>
            </a:fld>
            <a:endParaRPr kumimoji="1" lang="zh-CN" altLang="en-US"/>
          </a:p>
        </p:txBody>
      </p:sp>
    </p:spTree>
    <p:extLst>
      <p:ext uri="{BB962C8B-B14F-4D97-AF65-F5344CB8AC3E}">
        <p14:creationId xmlns:p14="http://schemas.microsoft.com/office/powerpoint/2010/main" val="132462383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3.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3.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2.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2.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685800" y="1346947"/>
            <a:ext cx="7772400" cy="80683"/>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85800" y="4282763"/>
            <a:ext cx="7772400" cy="80683"/>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85800" y="1484779"/>
            <a:ext cx="7772400" cy="2743200"/>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a:grpSpLocks noChangeAspect="1"/>
          </p:cNvGrpSpPr>
          <p:nvPr/>
        </p:nvGrpSpPr>
        <p:grpSpPr>
          <a:xfrm>
            <a:off x="7234780" y="4107023"/>
            <a:ext cx="914400" cy="914400"/>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788670" y="1432223"/>
            <a:ext cx="7593330" cy="3035808"/>
          </a:xfrm>
        </p:spPr>
        <p:txBody>
          <a:bodyPr anchor="ctr">
            <a:noAutofit/>
          </a:bodyPr>
          <a:lstStyle>
            <a:lvl1pPr algn="l">
              <a:lnSpc>
                <a:spcPct val="80000"/>
              </a:lnSpc>
              <a:defRPr sz="6400" b="0" cap="all" baseline="0">
                <a:blipFill dpi="0" rotWithShape="1">
                  <a:blip r:embed="rId4"/>
                  <a:srcRect/>
                  <a:tile tx="6350" ty="-127000" sx="65000" sy="64000" flip="none" algn="tl"/>
                </a:blip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802386" y="4389120"/>
            <a:ext cx="5918454" cy="1069848"/>
          </a:xfrm>
        </p:spPr>
        <p:txBody>
          <a:bodyPr>
            <a:normAutofit/>
          </a:bodyPr>
          <a:lstStyle>
            <a:lvl1pPr marL="0" indent="0" algn="l">
              <a:buNone/>
              <a:defRPr sz="1800" b="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D12E4EF4-C117-FA44-8174-E64FDF6B01C2}" type="datetime1">
              <a:rPr lang="zh-CN" altLang="en-US" smtClean="0"/>
              <a:t>2017/5/18</a:t>
            </a:fld>
            <a:endParaRPr lang="en-US" dirty="0"/>
          </a:p>
        </p:txBody>
      </p:sp>
      <p:sp>
        <p:nvSpPr>
          <p:cNvPr id="5" name="Footer Placeholder 4"/>
          <p:cNvSpPr>
            <a:spLocks noGrp="1"/>
          </p:cNvSpPr>
          <p:nvPr>
            <p:ph type="ftr" sz="quarter" idx="11"/>
          </p:nvPr>
        </p:nvSpPr>
        <p:spPr>
          <a:xfrm>
            <a:off x="812805" y="6272785"/>
            <a:ext cx="4745736" cy="365125"/>
          </a:xfrm>
        </p:spPr>
        <p:txBody>
          <a:bodyPr/>
          <a:lstStyle/>
          <a:p>
            <a:endParaRPr lang="en-US" dirty="0"/>
          </a:p>
        </p:txBody>
      </p:sp>
      <p:sp>
        <p:nvSpPr>
          <p:cNvPr id="6" name="Slide Number Placeholder 5"/>
          <p:cNvSpPr>
            <a:spLocks noGrp="1"/>
          </p:cNvSpPr>
          <p:nvPr>
            <p:ph type="sldNum" sz="quarter" idx="12"/>
          </p:nvPr>
        </p:nvSpPr>
        <p:spPr>
          <a:xfrm>
            <a:off x="7244280" y="4227195"/>
            <a:ext cx="895401" cy="640080"/>
          </a:xfrm>
        </p:spPr>
        <p:txBody>
          <a:bodyPr/>
          <a:lstStyle>
            <a:lvl1pPr>
              <a:defRPr sz="2800" b="1"/>
            </a:lvl1pPr>
          </a:lstStyle>
          <a:p>
            <a:fld id="{2AC27A5A-7290-4DE1-BA94-4BE8A8E57DCF}" type="slidenum">
              <a:rPr lang="en-US" smtClean="0"/>
              <a:pPr/>
              <a:t>‹#›</a:t>
            </a:fld>
            <a:endParaRPr lang="en-US" dirty="0"/>
          </a:p>
        </p:txBody>
      </p:sp>
    </p:spTree>
    <p:extLst/>
  </p:cSld>
  <p:clrMapOvr>
    <a:masterClrMapping/>
  </p:clrMapOvr>
  <p:extLst mod="1">
    <p:ext uri="{DCECCB84-F9BA-43D5-87BE-67443E8EF086}">
      <p15:sldGuideLst xmlns:p15="http://schemas.microsoft.com/office/powerpoint/2012/main">
        <p15:guide id="1" orient="horz" pos="7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a:p>
        </p:txBody>
      </p:sp>
      <p:sp>
        <p:nvSpPr>
          <p:cNvPr id="7" name="Date Placeholder 6"/>
          <p:cNvSpPr>
            <a:spLocks noGrp="1"/>
          </p:cNvSpPr>
          <p:nvPr>
            <p:ph type="dt" sz="half" idx="10"/>
          </p:nvPr>
        </p:nvSpPr>
        <p:spPr/>
        <p:txBody>
          <a:bodyPr/>
          <a:lstStyle/>
          <a:p>
            <a:fld id="{ECEF3AEC-9261-B64A-885D-9FCA7619EC40}" type="datetime1">
              <a:rPr lang="zh-CN" altLang="en-US" smtClean="0"/>
              <a:t>2017/5/18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C27A5A-7290-4DE1-BA94-4BE8A8E57DCF}" type="slidenum">
              <a:rPr lang="en-US" smtClean="0"/>
              <a:t>‹#›</a:t>
            </a:fld>
            <a:endParaRPr lang="en-US" dirty="0"/>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533400"/>
            <a:ext cx="1914525" cy="5638800"/>
          </a:xfrm>
        </p:spPr>
        <p:txBody>
          <a:bodyPr vert="eaVert"/>
          <a:lstStyle>
            <a:lvl1pPr>
              <a:defRPr b="0"/>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00100" y="533400"/>
            <a:ext cx="5629275" cy="5638800"/>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72AC9B3A-A3F9-6D48-8E29-08304554B185}" type="datetime1">
              <a:rPr lang="zh-CN" altLang="en-US" smtClean="0"/>
              <a:t>2017/5/18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C27A5A-7290-4DE1-BA94-4BE8A8E57DCF}" type="slidenum">
              <a:rPr lang="en-US" smtClean="0"/>
              <a:t>‹#›</a:t>
            </a:fld>
            <a:endParaRPr lang="en-US" dirty="0"/>
          </a:p>
        </p:txBody>
      </p:sp>
    </p:spTree>
    <p:extLst/>
  </p:cSld>
  <p:clrMapOvr>
    <a:masterClrMapping/>
  </p:clrMapOvr>
  <p:extLst mod="1">
    <p:ext uri="{DCECCB84-F9BA-43D5-87BE-67443E8EF086}">
      <p15:sldGuideLst xmlns:p15="http://schemas.microsoft.com/office/powerpoint/2012/main">
        <p15:guide id="1" pos="484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8D089EDE-90C1-1A48-86E8-F5AECD17A675}" type="datetime1">
              <a:rPr lang="zh-CN" altLang="en-US" smtClean="0"/>
              <a:t>2017/5/18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C27A5A-7290-4DE1-BA94-4BE8A8E57DCF}" type="slidenum">
              <a:rPr lang="en-US" smtClean="0"/>
              <a:t>‹#›</a:t>
            </a:fld>
            <a:endParaRPr lang="en-US" dirty="0"/>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7" name="Rectangle 6"/>
          <p:cNvSpPr/>
          <p:nvPr/>
        </p:nvSpPr>
        <p:spPr>
          <a:xfrm>
            <a:off x="0" y="4917989"/>
            <a:ext cx="9144000" cy="1940010"/>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625346" y="1225296"/>
            <a:ext cx="6960870" cy="3520440"/>
          </a:xfrm>
        </p:spPr>
        <p:txBody>
          <a:bodyPr anchor="ctr">
            <a:normAutofit/>
          </a:bodyPr>
          <a:lstStyle>
            <a:lvl1pPr>
              <a:lnSpc>
                <a:spcPct val="80000"/>
              </a:lnSpc>
              <a:defRPr sz="6400" b="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624330" y="5020056"/>
            <a:ext cx="6789420" cy="1066800"/>
          </a:xfrm>
        </p:spPr>
        <p:txBody>
          <a:bodyPr anchor="t">
            <a:normAutofit/>
          </a:bodyPr>
          <a:lstStyle>
            <a:lvl1pPr marL="0" indent="0">
              <a:buNone/>
              <a:defRPr sz="1800" b="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a:xfrm>
            <a:off x="6445251" y="6272785"/>
            <a:ext cx="1983232" cy="365125"/>
          </a:xfrm>
        </p:spPr>
        <p:txBody>
          <a:bodyPr/>
          <a:lstStyle>
            <a:lvl1pPr>
              <a:defRPr>
                <a:solidFill>
                  <a:schemeClr val="accent1">
                    <a:lumMod val="50000"/>
                  </a:schemeClr>
                </a:solidFill>
              </a:defRPr>
            </a:lvl1pPr>
          </a:lstStyle>
          <a:p>
            <a:fld id="{5D6594B1-68A9-714A-9EBE-F4B45E8A6A71}" type="datetime1">
              <a:rPr lang="zh-CN" altLang="en-US" smtClean="0"/>
              <a:t>2017/5/18</a:t>
            </a:fld>
            <a:endParaRPr lang="en-US" dirty="0"/>
          </a:p>
        </p:txBody>
      </p:sp>
      <p:sp>
        <p:nvSpPr>
          <p:cNvPr id="5" name="Footer Placeholder 4"/>
          <p:cNvSpPr>
            <a:spLocks noGrp="1"/>
          </p:cNvSpPr>
          <p:nvPr>
            <p:ph type="ftr" sz="quarter" idx="11"/>
          </p:nvPr>
        </p:nvSpPr>
        <p:spPr>
          <a:xfrm>
            <a:off x="1636099" y="6272784"/>
            <a:ext cx="4745736" cy="365125"/>
          </a:xfrm>
        </p:spPr>
        <p:txBody>
          <a:bodyPr/>
          <a:lstStyle>
            <a:lvl1pPr>
              <a:defRPr>
                <a:solidFill>
                  <a:schemeClr val="accent1">
                    <a:lumMod val="50000"/>
                  </a:schemeClr>
                </a:solidFill>
              </a:defRPr>
            </a:lvl1pPr>
          </a:lstStyle>
          <a:p>
            <a:endParaRPr lang="en-US" dirty="0"/>
          </a:p>
        </p:txBody>
      </p:sp>
      <p:grpSp>
        <p:nvGrpSpPr>
          <p:cNvPr id="8" name="Group 7"/>
          <p:cNvGrpSpPr>
            <a:grpSpLocks noChangeAspect="1"/>
          </p:cNvGrpSpPr>
          <p:nvPr/>
        </p:nvGrpSpPr>
        <p:grpSpPr>
          <a:xfrm>
            <a:off x="633862" y="2430623"/>
            <a:ext cx="914400" cy="914400"/>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645450" y="2508607"/>
            <a:ext cx="891224" cy="720332"/>
          </a:xfrm>
        </p:spPr>
        <p:txBody>
          <a:bodyPr/>
          <a:lstStyle>
            <a:lvl1pPr>
              <a:defRPr sz="2800"/>
            </a:lvl1pPr>
          </a:lstStyle>
          <a:p>
            <a:fld id="{2AC27A5A-7290-4DE1-BA94-4BE8A8E57DCF}" type="slidenum">
              <a:rPr lang="en-US" smtClean="0"/>
              <a:pPr/>
              <a:t>‹#›</a:t>
            </a:fld>
            <a:endParaRPr lang="en-US" dirty="0"/>
          </a:p>
        </p:txBody>
      </p:sp>
    </p:spTree>
    <p:extLst/>
  </p:cSld>
  <p:clrMapOvr>
    <a:masterClrMapping/>
  </p:clrMapOvr>
  <p:extLst mod="1">
    <p:ext uri="{DCECCB84-F9BA-43D5-87BE-67443E8EF086}">
      <p15:sldGuideLst xmlns:p15="http://schemas.microsoft.com/office/powerpoint/2012/main">
        <p15:guide id="1" pos="484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85800" y="2194560"/>
            <a:ext cx="365760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792218" y="2194560"/>
            <a:ext cx="365760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0582D961-1BB6-AC44-BCFF-90E8085B10B6}" type="datetime1">
              <a:rPr lang="zh-CN" altLang="en-US" smtClean="0"/>
              <a:t>2017/5/18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smtClean="0"/>
              <a:t>‹#›</a:t>
            </a:fld>
            <a:endParaRPr lang="en-US" dirty="0"/>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85800" y="2048256"/>
            <a:ext cx="365760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85800" y="2743200"/>
            <a:ext cx="365760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820793" y="2048256"/>
            <a:ext cx="365760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820793" y="2743200"/>
            <a:ext cx="365760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E0FE9764-27F7-0D4B-BA04-4478BE111517}" type="datetime1">
              <a:rPr lang="zh-CN" altLang="en-US" smtClean="0"/>
              <a:t>2017/5/18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C27A5A-7290-4DE1-BA94-4BE8A8E57DCF}" type="slidenum">
              <a:rPr lang="en-US" smtClean="0"/>
              <a:t>‹#›</a:t>
            </a:fld>
            <a:endParaRPr lang="en-US" dirty="0"/>
          </a:p>
        </p:txBody>
      </p:sp>
      <p:sp>
        <p:nvSpPr>
          <p:cNvPr id="10" name="Title 9"/>
          <p:cNvSpPr>
            <a:spLocks noGrp="1"/>
          </p:cNvSpPr>
          <p:nvPr>
            <p:ph type="title"/>
          </p:nvPr>
        </p:nvSpPr>
        <p:spPr/>
        <p:txBody>
          <a:bodyPr/>
          <a:lstStyle/>
          <a:p>
            <a:r>
              <a:rPr lang="zh-CN" altLang="en-US" smtClean="0"/>
              <a:t>单击此处编辑母版标题样式</a:t>
            </a:r>
            <a:endParaRPr lang="en-US" dirty="0"/>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accent1">
                    <a:lumMod val="50000"/>
                  </a:schemeClr>
                </a:solidFill>
              </a:defRPr>
            </a:lvl1pPr>
          </a:lstStyle>
          <a:p>
            <a:fld id="{7FC1EEF4-DED6-6148-B1CF-7B776F042E68}" type="datetime1">
              <a:rPr lang="zh-CN" altLang="en-US" smtClean="0"/>
              <a:t>2017/5/18</a:t>
            </a:fld>
            <a:endParaRPr lang="en-US" dirty="0"/>
          </a:p>
        </p:txBody>
      </p:sp>
      <p:sp>
        <p:nvSpPr>
          <p:cNvPr id="4" name="Footer Placeholder 3"/>
          <p:cNvSpPr>
            <a:spLocks noGrp="1"/>
          </p:cNvSpPr>
          <p:nvPr>
            <p:ph type="ftr" sz="quarter" idx="11"/>
          </p:nvPr>
        </p:nvSpPr>
        <p:spPr/>
        <p:txBody>
          <a:bodyPr/>
          <a:lstStyle>
            <a:lvl1pPr>
              <a:defRPr>
                <a:solidFill>
                  <a:schemeClr val="accent1">
                    <a:lumMod val="50000"/>
                  </a:schemeClr>
                </a:solidFill>
              </a:defRPr>
            </a:lvl1pPr>
          </a:lstStyle>
          <a:p>
            <a:endParaRPr lang="en-US" dirty="0"/>
          </a:p>
        </p:txBody>
      </p:sp>
      <p:sp>
        <p:nvSpPr>
          <p:cNvPr id="5" name="Slide Number Placeholder 4"/>
          <p:cNvSpPr>
            <a:spLocks noGrp="1"/>
          </p:cNvSpPr>
          <p:nvPr>
            <p:ph type="sldNum" sz="quarter" idx="12"/>
          </p:nvPr>
        </p:nvSpPr>
        <p:spPr/>
        <p:txBody>
          <a:bodyPr/>
          <a:lstStyle/>
          <a:p>
            <a:fld id="{2AC27A5A-7290-4DE1-BA94-4BE8A8E57DCF}" type="slidenum">
              <a:rPr lang="en-US" smtClean="0"/>
              <a:t>‹#›</a:t>
            </a:fld>
            <a:endParaRPr lang="en-US" dirty="0"/>
          </a:p>
        </p:txBody>
      </p:sp>
      <p:sp>
        <p:nvSpPr>
          <p:cNvPr id="6" name="Title 5"/>
          <p:cNvSpPr>
            <a:spLocks noGrp="1"/>
          </p:cNvSpPr>
          <p:nvPr>
            <p:ph type="title"/>
          </p:nvPr>
        </p:nvSpPr>
        <p:spPr/>
        <p:txBody>
          <a:bodyPr/>
          <a:lstStyle/>
          <a:p>
            <a:r>
              <a:rPr lang="zh-CN" altLang="en-US" smtClean="0"/>
              <a:t>单击此处编辑母版标题样式</a:t>
            </a:r>
            <a:endParaRPr lang="en-US"/>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E62828-150B-0746-8AB1-F05727BDEAE5}" type="datetime1">
              <a:rPr lang="zh-CN" altLang="en-US" smtClean="0"/>
              <a:t>2017/5/18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AC27A5A-7290-4DE1-BA94-4BE8A8E57DCF}" type="slidenum">
              <a:rPr lang="en-US" smtClean="0"/>
              <a:t>‹#›</a:t>
            </a:fld>
            <a:endParaRPr lang="en-US" dirty="0"/>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6227806" y="1"/>
            <a:ext cx="2916194"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412230" y="685800"/>
            <a:ext cx="2400300" cy="1737360"/>
          </a:xfrm>
        </p:spPr>
        <p:txBody>
          <a:bodyPr anchor="b">
            <a:normAutofit/>
          </a:bodyPr>
          <a:lstStyle>
            <a:lvl1pPr>
              <a:defRPr sz="28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628650" y="685800"/>
            <a:ext cx="5033772"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412230" y="2423160"/>
            <a:ext cx="2400300" cy="3291840"/>
          </a:xfrm>
        </p:spPr>
        <p:txBody>
          <a:bodyPr>
            <a:normAutofit/>
          </a:bodyPr>
          <a:lstStyle>
            <a:lvl1pPr marL="0" indent="0">
              <a:lnSpc>
                <a:spcPct val="100000"/>
              </a:lnSpc>
              <a:spcBef>
                <a:spcPts val="1000"/>
              </a:spcBef>
              <a:buNone/>
              <a:defRPr sz="135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grpSp>
        <p:nvGrpSpPr>
          <p:cNvPr id="12" name="Group 11"/>
          <p:cNvGrpSpPr/>
          <p:nvPr/>
        </p:nvGrpSpPr>
        <p:grpSpPr>
          <a:xfrm>
            <a:off x="8522664" y="6255258"/>
            <a:ext cx="393192" cy="393192"/>
            <a:chOff x="8532189" y="5068824"/>
            <a:chExt cx="393192" cy="393192"/>
          </a:xfrm>
        </p:grpSpPr>
        <p:sp>
          <p:nvSpPr>
            <p:cNvPr id="13" name="Oval 12"/>
            <p:cNvSpPr>
              <a:spLocks noChangeAspect="1"/>
            </p:cNvSpPr>
            <p:nvPr/>
          </p:nvSpPr>
          <p:spPr>
            <a:xfrm>
              <a:off x="8532189" y="5068824"/>
              <a:ext cx="393192" cy="39319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4" name="Oval 13"/>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9" name="Date Placeholder 8"/>
          <p:cNvSpPr>
            <a:spLocks noGrp="1"/>
          </p:cNvSpPr>
          <p:nvPr>
            <p:ph type="dt" sz="half" idx="10"/>
          </p:nvPr>
        </p:nvSpPr>
        <p:spPr/>
        <p:txBody>
          <a:bodyPr/>
          <a:lstStyle/>
          <a:p>
            <a:fld id="{0BB37405-A0D3-7346-B611-F3BE6D5296B6}" type="datetime1">
              <a:rPr lang="zh-CN" altLang="en-US" smtClean="0"/>
              <a:t>2017/5/18</a:t>
            </a:fld>
            <a:endParaRPr lang="en-US" dirty="0"/>
          </a:p>
        </p:txBody>
      </p:sp>
      <p:sp>
        <p:nvSpPr>
          <p:cNvPr id="10" name="Footer Placeholder 9"/>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2AC27A5A-7290-4DE1-BA94-4BE8A8E57DCF}" type="slidenum">
              <a:rPr lang="en-US" smtClean="0"/>
              <a:t>‹#›</a:t>
            </a:fld>
            <a:endParaRPr lang="en-US" dirty="0"/>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11" name="Rectangle 10"/>
          <p:cNvSpPr/>
          <p:nvPr/>
        </p:nvSpPr>
        <p:spPr>
          <a:xfrm>
            <a:off x="6227806" y="1"/>
            <a:ext cx="2916194"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12230" y="685800"/>
            <a:ext cx="2400300" cy="1737360"/>
          </a:xfrm>
        </p:spPr>
        <p:txBody>
          <a:bodyPr anchor="b">
            <a:normAutofit/>
          </a:bodyPr>
          <a:lstStyle>
            <a:lvl1pPr>
              <a:defRPr sz="2800" b="0"/>
            </a:lvl1pPr>
          </a:lstStyle>
          <a:p>
            <a:r>
              <a:rPr lang="zh-CN" altLang="en-US" smtClean="0"/>
              <a:t>单击此处编辑母版标题样式</a:t>
            </a:r>
            <a:endParaRPr lang="en-US" dirty="0"/>
          </a:p>
        </p:txBody>
      </p:sp>
      <p:sp>
        <p:nvSpPr>
          <p:cNvPr id="3" name="Picture Placeholder 2"/>
          <p:cNvSpPr>
            <a:spLocks noGrp="1"/>
          </p:cNvSpPr>
          <p:nvPr>
            <p:ph type="pic" idx="1"/>
          </p:nvPr>
        </p:nvSpPr>
        <p:spPr>
          <a:xfrm>
            <a:off x="0" y="0"/>
            <a:ext cx="6227805"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412230" y="2423160"/>
            <a:ext cx="2400300" cy="3291840"/>
          </a:xfrm>
        </p:spPr>
        <p:txBody>
          <a:bodyPr>
            <a:normAutofit/>
          </a:bodyPr>
          <a:lstStyle>
            <a:lvl1pPr marL="0" indent="0">
              <a:lnSpc>
                <a:spcPct val="100000"/>
              </a:lnSpc>
              <a:spcBef>
                <a:spcPts val="1000"/>
              </a:spcBef>
              <a:buNone/>
              <a:defRPr sz="135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grpSp>
        <p:nvGrpSpPr>
          <p:cNvPr id="12" name="Group 11"/>
          <p:cNvGrpSpPr/>
          <p:nvPr/>
        </p:nvGrpSpPr>
        <p:grpSpPr>
          <a:xfrm>
            <a:off x="8522664" y="6255258"/>
            <a:ext cx="393192" cy="393192"/>
            <a:chOff x="8532189" y="5068824"/>
            <a:chExt cx="393192" cy="393192"/>
          </a:xfrm>
        </p:grpSpPr>
        <p:sp>
          <p:nvSpPr>
            <p:cNvPr id="13" name="Oval 12"/>
            <p:cNvSpPr>
              <a:spLocks noChangeAspect="1"/>
            </p:cNvSpPr>
            <p:nvPr/>
          </p:nvSpPr>
          <p:spPr>
            <a:xfrm>
              <a:off x="8532189" y="5068824"/>
              <a:ext cx="393192" cy="39319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4" name="Oval 13"/>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8" name="Date Placeholder 7"/>
          <p:cNvSpPr>
            <a:spLocks noGrp="1"/>
          </p:cNvSpPr>
          <p:nvPr>
            <p:ph type="dt" sz="half" idx="10"/>
          </p:nvPr>
        </p:nvSpPr>
        <p:spPr/>
        <p:txBody>
          <a:bodyPr/>
          <a:lstStyle/>
          <a:p>
            <a:fld id="{C0555F66-0537-CC44-BB6F-29C80215DF5A}" type="datetime1">
              <a:rPr lang="zh-CN" altLang="en-US" smtClean="0"/>
              <a:t>2017/5/18</a:t>
            </a:fld>
            <a:endParaRPr lang="en-US" dirty="0"/>
          </a:p>
        </p:txBody>
      </p:sp>
      <p:sp>
        <p:nvSpPr>
          <p:cNvPr id="10" name="Slide Number Placeholder 9"/>
          <p:cNvSpPr>
            <a:spLocks noGrp="1"/>
          </p:cNvSpPr>
          <p:nvPr>
            <p:ph type="sldNum" sz="quarter" idx="12"/>
          </p:nvPr>
        </p:nvSpPr>
        <p:spPr/>
        <p:txBody>
          <a:bodyPr/>
          <a:lstStyle/>
          <a:p>
            <a:fld id="{2AC27A5A-7290-4DE1-BA94-4BE8A8E57DCF}" type="slidenum">
              <a:rPr lang="en-US" smtClean="0"/>
              <a:t>‹#›</a:t>
            </a:fld>
            <a:endParaRPr lang="en-US" dirty="0"/>
          </a:p>
        </p:txBody>
      </p:sp>
    </p:spTree>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2.png"/><Relationship Id="rId14" Type="http://schemas.microsoft.com/office/2007/relationships/hdphoto" Target="../media/hdphoto1.wdp"/><Relationship Id="rId1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2" name="Group 11"/>
          <p:cNvGrpSpPr/>
          <p:nvPr/>
        </p:nvGrpSpPr>
        <p:grpSpPr>
          <a:xfrm>
            <a:off x="8522664" y="6255258"/>
            <a:ext cx="393192" cy="393192"/>
            <a:chOff x="8532189" y="5068824"/>
            <a:chExt cx="393192" cy="393192"/>
          </a:xfrm>
        </p:grpSpPr>
        <p:sp>
          <p:nvSpPr>
            <p:cNvPr id="8" name="Oval 7"/>
            <p:cNvSpPr>
              <a:spLocks noChangeAspect="1"/>
            </p:cNvSpPr>
            <p:nvPr/>
          </p:nvSpPr>
          <p:spPr>
            <a:xfrm>
              <a:off x="8532189" y="5068824"/>
              <a:ext cx="393192" cy="393192"/>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Placeholder 1"/>
          <p:cNvSpPr>
            <a:spLocks noGrp="1"/>
          </p:cNvSpPr>
          <p:nvPr>
            <p:ph type="title"/>
          </p:nvPr>
        </p:nvSpPr>
        <p:spPr>
          <a:xfrm>
            <a:off x="685800" y="484632"/>
            <a:ext cx="7772400" cy="1609344"/>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85800" y="2121408"/>
            <a:ext cx="7772400" cy="405079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5992368" y="6272785"/>
            <a:ext cx="2455164" cy="365125"/>
          </a:xfrm>
          <a:prstGeom prst="rect">
            <a:avLst/>
          </a:prstGeom>
        </p:spPr>
        <p:txBody>
          <a:bodyPr vert="horz" lIns="91440" tIns="45720" rIns="91440" bIns="45720" rtlCol="0" anchor="ctr"/>
          <a:lstStyle>
            <a:lvl1pPr algn="r">
              <a:defRPr sz="1000">
                <a:solidFill>
                  <a:schemeClr val="accent1">
                    <a:lumMod val="50000"/>
                  </a:schemeClr>
                </a:solidFill>
              </a:defRPr>
            </a:lvl1pPr>
          </a:lstStyle>
          <a:p>
            <a:fld id="{9F9E407B-1468-F94B-86DC-447F80FACB89}" type="datetime1">
              <a:rPr lang="zh-CN" altLang="en-US" smtClean="0"/>
              <a:t>2017/5/18</a:t>
            </a:fld>
            <a:endParaRPr lang="en-US" dirty="0"/>
          </a:p>
        </p:txBody>
      </p:sp>
      <p:sp>
        <p:nvSpPr>
          <p:cNvPr id="5" name="Footer Placeholder 4"/>
          <p:cNvSpPr>
            <a:spLocks noGrp="1"/>
          </p:cNvSpPr>
          <p:nvPr>
            <p:ph type="ftr" sz="quarter" idx="3"/>
          </p:nvPr>
        </p:nvSpPr>
        <p:spPr>
          <a:xfrm>
            <a:off x="685800" y="6272785"/>
            <a:ext cx="4745736" cy="365125"/>
          </a:xfrm>
          <a:prstGeom prst="rect">
            <a:avLst/>
          </a:prstGeom>
        </p:spPr>
        <p:txBody>
          <a:bodyPr vert="horz" lIns="91440" tIns="45720" rIns="91440" bIns="45720" rtlCol="0" anchor="ctr"/>
          <a:lstStyle>
            <a:lvl1pPr algn="l">
              <a:defRPr sz="100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8483346" y="6272785"/>
            <a:ext cx="480060" cy="365125"/>
          </a:xfrm>
          <a:prstGeom prst="rect">
            <a:avLst/>
          </a:prstGeom>
        </p:spPr>
        <p:txBody>
          <a:bodyPr vert="horz" lIns="91440" tIns="45720" rIns="91440" bIns="45720" rtlCol="0" anchor="ctr"/>
          <a:lstStyle>
            <a:lvl1pPr algn="ctr">
              <a:defRPr sz="1100" b="1" spc="-70" baseline="0">
                <a:solidFill>
                  <a:srgbClr val="FFFFFF"/>
                </a:solidFill>
                <a:latin typeface="+mn-lt"/>
              </a:defRPr>
            </a:lvl1pPr>
          </a:lstStyle>
          <a:p>
            <a:fld id="{2AC27A5A-7290-4DE1-BA94-4BE8A8E57DCF}" type="slidenum">
              <a:rPr lang="en-US" smtClean="0"/>
              <a:pPr/>
              <a:t>‹#›</a:t>
            </a:fld>
            <a:endParaRPr lang="en-US" dirty="0"/>
          </a:p>
        </p:txBody>
      </p:sp>
    </p:spTree>
    <p:extLst>
      <p:ext uri="{BB962C8B-B14F-4D97-AF65-F5344CB8AC3E}">
        <p14:creationId xmlns:p14="http://schemas.microsoft.com/office/powerpoint/2010/main" val="48400371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ftr="0" dt="0"/>
  <p:txStyles>
    <p:titleStyle>
      <a:lvl1pPr algn="l" defTabSz="914400" rtl="0" eaLnBrk="1" latinLnBrk="0" hangingPunct="1">
        <a:lnSpc>
          <a:spcPct val="90000"/>
        </a:lnSpc>
        <a:spcBef>
          <a:spcPct val="0"/>
        </a:spcBef>
        <a:buNone/>
        <a:defRPr sz="4200" b="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124" userDrawn="1">
          <p15:clr>
            <a:srgbClr val="F26B43"/>
          </p15:clr>
        </p15:guide>
        <p15:guide id="2" pos="360" userDrawn="1">
          <p15:clr>
            <a:srgbClr val="F26B43"/>
          </p15:clr>
        </p15:guide>
        <p15:guide id="3" orient="horz" pos="432" userDrawn="1">
          <p15:clr>
            <a:srgbClr val="F26B43"/>
          </p15:clr>
        </p15:guide>
        <p15:guide id="4" pos="5400" userDrawn="1">
          <p15:clr>
            <a:srgbClr val="F26B43"/>
          </p15:clr>
        </p15:guide>
        <p15:guide id="5" pos="244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3.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9.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zhihu.com/question/48690700/answer/112513177"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tiff"/><Relationship Id="rId3" Type="http://schemas.openxmlformats.org/officeDocument/2006/relationships/image" Target="../media/image35.tif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png"/><Relationship Id="rId3" Type="http://schemas.openxmlformats.org/officeDocument/2006/relationships/image" Target="../media/image3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zhihu.com/question/48690700/answer/112416279"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zhihu.com/question/48690700/answer/112416279" TargetMode="External"/><Relationship Id="rId3" Type="http://schemas.openxmlformats.org/officeDocument/2006/relationships/image" Target="../media/image1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tif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46.xml.rels><?xml version="1.0" encoding="UTF-8" standalone="yes"?>
<Relationships xmlns="http://schemas.openxmlformats.org/package/2006/relationships"><Relationship Id="rId3" Type="http://schemas.microsoft.com/office/2007/relationships/hdphoto" Target="../media/hdphoto4.wdp"/><Relationship Id="rId4" Type="http://schemas.openxmlformats.org/officeDocument/2006/relationships/image" Target="../media/image40.png"/><Relationship Id="rId1" Type="http://schemas.openxmlformats.org/officeDocument/2006/relationships/slideLayout" Target="../slideLayouts/slideLayout2.xml"/><Relationship Id="rId2" Type="http://schemas.openxmlformats.org/officeDocument/2006/relationships/image" Target="../media/image39.jpe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2.png"/></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3.png"/><Relationship Id="rId3" Type="http://schemas.openxmlformats.org/officeDocument/2006/relationships/image" Target="../media/image4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5.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6.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48.tif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9.tif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0.png"/></Relationships>
</file>

<file path=ppt/slides/_rels/slide59.xml.rels><?xml version="1.0" encoding="UTF-8" standalone="yes"?>
<Relationships xmlns="http://schemas.openxmlformats.org/package/2006/relationships"><Relationship Id="rId3" Type="http://schemas.openxmlformats.org/officeDocument/2006/relationships/hyperlink" Target="http://en.wikipedia.org/wiki/James_Gosling" TargetMode="External"/><Relationship Id="rId4" Type="http://schemas.openxmlformats.org/officeDocument/2006/relationships/image" Target="../media/image51.png"/><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gif"/></Relationships>
</file>

<file path=ppt/slides/_rels/slide60.xml.rels><?xml version="1.0" encoding="UTF-8" standalone="yes"?>
<Relationships xmlns="http://schemas.openxmlformats.org/package/2006/relationships"><Relationship Id="rId3" Type="http://schemas.openxmlformats.org/officeDocument/2006/relationships/image" Target="../media/image53.png"/><Relationship Id="rId4" Type="http://schemas.openxmlformats.org/officeDocument/2006/relationships/image" Target="../media/image54.png"/><Relationship Id="rId1" Type="http://schemas.openxmlformats.org/officeDocument/2006/relationships/slideLayout" Target="../slideLayouts/slideLayout2.xml"/><Relationship Id="rId2" Type="http://schemas.openxmlformats.org/officeDocument/2006/relationships/image" Target="../media/image52.png"/></Relationships>
</file>

<file path=ppt/slides/_rels/slide61.xml.rels><?xml version="1.0" encoding="UTF-8" standalone="yes"?>
<Relationships xmlns="http://schemas.openxmlformats.org/package/2006/relationships"><Relationship Id="rId3" Type="http://schemas.openxmlformats.org/officeDocument/2006/relationships/image" Target="../media/image56.png"/><Relationship Id="rId4" Type="http://schemas.openxmlformats.org/officeDocument/2006/relationships/image" Target="../media/image57.png"/><Relationship Id="rId5" Type="http://schemas.openxmlformats.org/officeDocument/2006/relationships/image" Target="../media/image58.png"/><Relationship Id="rId1" Type="http://schemas.openxmlformats.org/officeDocument/2006/relationships/slideLayout" Target="../slideLayouts/slideLayout2.xml"/><Relationship Id="rId2" Type="http://schemas.openxmlformats.org/officeDocument/2006/relationships/image" Target="../media/image55.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9.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0.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6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 Id="rId3" Type="http://schemas.openxmlformats.org/officeDocument/2006/relationships/image" Target="../media/image62.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3.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4.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6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66.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7.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8.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69.png"/><Relationship Id="rId4" Type="http://schemas.microsoft.com/office/2007/relationships/hdphoto" Target="../media/hdphoto5.wdp"/><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77.xml.rels><?xml version="1.0" encoding="UTF-8" standalone="yes"?>
<Relationships xmlns="http://schemas.openxmlformats.org/package/2006/relationships"><Relationship Id="rId3" Type="http://schemas.openxmlformats.org/officeDocument/2006/relationships/hyperlink" Target="https://www.tiobe.com/tiobe-index/" TargetMode="External"/><Relationship Id="rId4" Type="http://schemas.openxmlformats.org/officeDocument/2006/relationships/hyperlink" Target="https://en.wikipedia.org/wiki/EDVAC" TargetMode="External"/><Relationship Id="rId5" Type="http://schemas.openxmlformats.org/officeDocument/2006/relationships/hyperlink" Target="https://en.wikipedia.org/wiki/Assembly_language" TargetMode="External"/><Relationship Id="rId6" Type="http://schemas.openxmlformats.org/officeDocument/2006/relationships/hyperlink" Target="https://en.wikipedia.org/wiki/Homoiconicity" TargetMode="External"/><Relationship Id="rId7" Type="http://schemas.openxmlformats.org/officeDocument/2006/relationships/hyperlink" Target="https://en.wikipedia.org/wiki/Python_(programming_language)" TargetMode="External"/><Relationship Id="rId8" Type="http://schemas.openxmlformats.org/officeDocument/2006/relationships/hyperlink" Target="http://blog.chinaunix.net/uid-20603883-id-1916869.html" TargetMode="External"/><Relationship Id="rId9" Type="http://schemas.openxmlformats.org/officeDocument/2006/relationships/hyperlink" Target="http://www.cnblogs.com/yinrq/p/5600530.html" TargetMode="External"/><Relationship Id="rId10" Type="http://schemas.openxmlformats.org/officeDocument/2006/relationships/hyperlink" Target="http://www.pythontip.com/blog/post/4159/" TargetMode="External"/><Relationship Id="rId1" Type="http://schemas.openxmlformats.org/officeDocument/2006/relationships/slideLayout" Target="../slideLayouts/slideLayout2.xml"/><Relationship Id="rId2" Type="http://schemas.openxmlformats.org/officeDocument/2006/relationships/hyperlink" Target="http://blog.zhaojie.me/2010/04/trends-and-future-directions-in-programming-languages-by-anders-1-history-and-trends.html" TargetMode="External"/></Relationships>
</file>

<file path=ppt/slides/_rels/slide78.xml.rels><?xml version="1.0" encoding="UTF-8" standalone="yes"?>
<Relationships xmlns="http://schemas.openxmlformats.org/package/2006/relationships"><Relationship Id="rId3" Type="http://schemas.openxmlformats.org/officeDocument/2006/relationships/hyperlink" Target="http://www.cnblogs.com/JeffreyZhao/archive/2010/08/30/1812515.html" TargetMode="External"/><Relationship Id="rId4" Type="http://schemas.openxmlformats.org/officeDocument/2006/relationships/hyperlink" Target="http://www.cnblogs.com/charlesblc/p/6131887.html" TargetMode="External"/><Relationship Id="rId5" Type="http://schemas.openxmlformats.org/officeDocument/2006/relationships/hyperlink" Target="http://blog.sina.com.cn/s/blog_6cd824cd0102w78e.html" TargetMode="External"/><Relationship Id="rId6" Type="http://schemas.openxmlformats.org/officeDocument/2006/relationships/hyperlink" Target="http://www.vaikan.com/imperative-vs-declarative/" TargetMode="External"/><Relationship Id="rId7" Type="http://schemas.openxmlformats.org/officeDocument/2006/relationships/hyperlink" Target="http://www.he11oworld.com/other/2025.html" TargetMode="External"/><Relationship Id="rId8" Type="http://schemas.openxmlformats.org/officeDocument/2006/relationships/hyperlink" Target="http://c.biancheng.net/cpp/biancheng/view/1.html" TargetMode="External"/><Relationship Id="rId9" Type="http://schemas.openxmlformats.org/officeDocument/2006/relationships/hyperlink" Target="http://www.cnblogs.com/vamei/archive/2013/02/06/2892628.html" TargetMode="External"/><Relationship Id="rId10" Type="http://schemas.openxmlformats.org/officeDocument/2006/relationships/hyperlink" Target="http://www.th7.cn/Program/java/201607/910933.shtml" TargetMode="External"/><Relationship Id="rId11" Type="http://schemas.openxmlformats.org/officeDocument/2006/relationships/hyperlink" Target="https://code.google.com/archive/p/windows-config/wikis/TourDeBabel.wiki" TargetMode="External"/><Relationship Id="rId1" Type="http://schemas.openxmlformats.org/officeDocument/2006/relationships/slideLayout" Target="../slideLayouts/slideLayout2.xml"/><Relationship Id="rId2" Type="http://schemas.openxmlformats.org/officeDocument/2006/relationships/hyperlink" Target="http://blog.zhaojie.me/2010/04/trends-and-future-directions-in-programming-languages-by-anders-1-history-and-trends.html" TargetMode="External"/></Relationships>
</file>

<file path=ppt/slides/_rels/slide79.xml.rels><?xml version="1.0" encoding="UTF-8" standalone="yes"?>
<Relationships xmlns="http://schemas.openxmlformats.org/package/2006/relationships"><Relationship Id="rId3" Type="http://schemas.openxmlformats.org/officeDocument/2006/relationships/hyperlink" Target="https://www.zhihu.com/question/30806886/answer/163198839" TargetMode="External"/><Relationship Id="rId4" Type="http://schemas.openxmlformats.org/officeDocument/2006/relationships/image" Target="../media/image70.tiff"/><Relationship Id="rId1" Type="http://schemas.openxmlformats.org/officeDocument/2006/relationships/slideLayout" Target="../slideLayouts/slideLayout2.xml"/><Relationship Id="rId2" Type="http://schemas.openxmlformats.org/officeDocument/2006/relationships/hyperlink" Target="http://blog.jobbole.com/21351/"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4" Type="http://schemas.microsoft.com/office/2007/relationships/hdphoto" Target="../media/hdphoto3.wdp"/><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1.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zh-CN" altLang="en-US"/>
              <a:t>程序设计语言的发展</a:t>
            </a:r>
            <a:endParaRPr kumimoji="1" lang="zh-CN" altLang="en-US" dirty="0"/>
          </a:p>
        </p:txBody>
      </p:sp>
      <p:sp>
        <p:nvSpPr>
          <p:cNvPr id="3" name="副标题 2"/>
          <p:cNvSpPr>
            <a:spLocks noGrp="1"/>
          </p:cNvSpPr>
          <p:nvPr>
            <p:ph type="subTitle" idx="1"/>
          </p:nvPr>
        </p:nvSpPr>
        <p:spPr/>
        <p:txBody>
          <a:bodyPr/>
          <a:lstStyle/>
          <a:p>
            <a:pPr algn="r"/>
            <a:r>
              <a:rPr kumimoji="1" lang="zh-CN" altLang="en-US" dirty="0" smtClean="0"/>
              <a:t>来雨轩</a:t>
            </a:r>
            <a:endParaRPr kumimoji="1" lang="en-US" altLang="zh-CN" dirty="0" smtClean="0"/>
          </a:p>
          <a:p>
            <a:pPr algn="r"/>
            <a:r>
              <a:rPr kumimoji="1" lang="en-US" altLang="zh-CN" dirty="0" smtClean="0"/>
              <a:t>1601111303</a:t>
            </a:r>
            <a:endParaRPr kumimoji="1" lang="zh-CN" altLang="en-US" dirty="0"/>
          </a:p>
        </p:txBody>
      </p:sp>
      <p:sp>
        <p:nvSpPr>
          <p:cNvPr id="6" name="矩形 5"/>
          <p:cNvSpPr/>
          <p:nvPr/>
        </p:nvSpPr>
        <p:spPr>
          <a:xfrm>
            <a:off x="7353906" y="4324167"/>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8981083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Fortran</a:t>
            </a:r>
            <a:endParaRPr kumimoji="1" lang="zh-CN" altLang="en-US"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9</a:t>
            </a:fld>
            <a:endParaRPr lang="en-US" dirty="0"/>
          </a:p>
        </p:txBody>
      </p:sp>
      <p:sp>
        <p:nvSpPr>
          <p:cNvPr id="3" name="内容占位符 2"/>
          <p:cNvSpPr>
            <a:spLocks noGrp="1"/>
          </p:cNvSpPr>
          <p:nvPr>
            <p:ph idx="1"/>
          </p:nvPr>
        </p:nvSpPr>
        <p:spPr/>
        <p:txBody>
          <a:bodyPr/>
          <a:lstStyle/>
          <a:p>
            <a:r>
              <a:rPr lang="en-US" altLang="zh-CN" dirty="0" smtClean="0"/>
              <a:t>machine-dependent</a:t>
            </a:r>
          </a:p>
          <a:p>
            <a:r>
              <a:rPr kumimoji="1" lang="en-US" altLang="zh-CN" dirty="0" smtClean="0"/>
              <a:t>Heron‘s formula</a:t>
            </a:r>
            <a:r>
              <a:rPr kumimoji="1" lang="zh-CN" altLang="en-US" dirty="0" smtClean="0"/>
              <a:t> </a:t>
            </a:r>
            <a:r>
              <a:rPr kumimoji="1" lang="en-US" altLang="zh-CN" dirty="0" smtClean="0"/>
              <a:t>In</a:t>
            </a:r>
            <a:r>
              <a:rPr kumimoji="1" lang="zh-CN" altLang="en-US" dirty="0" smtClean="0"/>
              <a:t> </a:t>
            </a:r>
            <a:r>
              <a:rPr kumimoji="1" lang="en-US" altLang="zh-CN" dirty="0" smtClean="0"/>
              <a:t>Fortran</a:t>
            </a:r>
            <a:r>
              <a:rPr kumimoji="1" lang="zh-CN" altLang="en-US" dirty="0" smtClean="0"/>
              <a:t> </a:t>
            </a:r>
            <a:r>
              <a:rPr kumimoji="1" lang="en-US" altLang="zh-CN" dirty="0" smtClean="0"/>
              <a:t>II(19</a:t>
            </a:r>
            <a:r>
              <a:rPr kumimoji="1" lang="en-US" altLang="zh-CN" dirty="0"/>
              <a:t>58</a:t>
            </a:r>
            <a:r>
              <a:rPr kumimoji="1" lang="en-US" altLang="zh-CN" dirty="0" smtClean="0"/>
              <a:t>)</a:t>
            </a:r>
            <a:endParaRPr kumimoji="1" lang="zh-CN" altLang="en-US" dirty="0"/>
          </a:p>
        </p:txBody>
      </p:sp>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600" y="4447332"/>
            <a:ext cx="8178800" cy="1651000"/>
          </a:xfrm>
          <a:prstGeom prst="rect">
            <a:avLst/>
          </a:prstGeom>
        </p:spPr>
      </p:pic>
    </p:spTree>
    <p:extLst>
      <p:ext uri="{BB962C8B-B14F-4D97-AF65-F5344CB8AC3E}">
        <p14:creationId xmlns:p14="http://schemas.microsoft.com/office/powerpoint/2010/main" val="11485790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Fortran</a:t>
            </a:r>
            <a:endParaRPr kumimoji="1" lang="zh-CN" altLang="en-US" dirty="0"/>
          </a:p>
        </p:txBody>
      </p:sp>
      <p:sp>
        <p:nvSpPr>
          <p:cNvPr id="4" name="幻灯片编号占位符 3"/>
          <p:cNvSpPr>
            <a:spLocks noGrp="1"/>
          </p:cNvSpPr>
          <p:nvPr>
            <p:ph type="sldNum" sz="quarter" idx="12"/>
          </p:nvPr>
        </p:nvSpPr>
        <p:spPr/>
        <p:txBody>
          <a:bodyPr/>
          <a:lstStyle/>
          <a:p>
            <a:fld id="{2AC27A5A-7290-4DE1-BA94-4BE8A8E57DCF}" type="slidenum">
              <a:rPr lang="en-US" smtClean="0"/>
              <a:t>10</a:t>
            </a:fld>
            <a:endParaRPr lang="en-US" dirty="0"/>
          </a:p>
        </p:txBody>
      </p:sp>
      <p:pic>
        <p:nvPicPr>
          <p:cNvPr id="5" name="内容占位符 4"/>
          <p:cNvPicPr>
            <a:picLocks noGrp="1" noChangeAspect="1"/>
          </p:cNvPicPr>
          <p:nvPr>
            <p:ph idx="1"/>
          </p:nvPr>
        </p:nvPicPr>
        <p:blipFill>
          <a:blip r:embed="rId2">
            <a:clrChange>
              <a:clrFrom>
                <a:srgbClr val="F8F9FA"/>
              </a:clrFrom>
              <a:clrTo>
                <a:srgbClr val="F8F9FA">
                  <a:alpha val="0"/>
                </a:srgbClr>
              </a:clrTo>
            </a:clrChange>
            <a:extLst>
              <a:ext uri="{28A0092B-C50C-407E-A947-70E740481C1C}">
                <a14:useLocalDpi xmlns:a14="http://schemas.microsoft.com/office/drawing/2010/main" val="0"/>
              </a:ext>
            </a:extLst>
          </a:blip>
          <a:stretch>
            <a:fillRect/>
          </a:stretch>
        </p:blipFill>
        <p:spPr>
          <a:xfrm>
            <a:off x="1603513" y="1896246"/>
            <a:ext cx="5733118" cy="4961754"/>
          </a:xfrm>
          <a:prstGeom prst="rect">
            <a:avLst/>
          </a:prstGeom>
        </p:spPr>
      </p:pic>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8301661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Cobol</a:t>
            </a:r>
            <a:endParaRPr kumimoji="1" lang="zh-CN" altLang="en-US" dirty="0"/>
          </a:p>
        </p:txBody>
      </p:sp>
      <p:sp>
        <p:nvSpPr>
          <p:cNvPr id="3" name="内容占位符 2"/>
          <p:cNvSpPr>
            <a:spLocks noGrp="1"/>
          </p:cNvSpPr>
          <p:nvPr>
            <p:ph idx="1"/>
          </p:nvPr>
        </p:nvSpPr>
        <p:spPr/>
        <p:txBody>
          <a:bodyPr>
            <a:normAutofit/>
          </a:bodyPr>
          <a:lstStyle/>
          <a:p>
            <a:r>
              <a:rPr lang="is-IS" altLang="zh-CN" sz="2400" dirty="0" smtClean="0"/>
              <a:t>1959</a:t>
            </a:r>
            <a:r>
              <a:rPr lang="zh-CN" altLang="en-US" sz="2400" dirty="0" smtClean="0"/>
              <a:t>，</a:t>
            </a:r>
            <a:r>
              <a:rPr lang="zh-CN" altLang="en-US" sz="2400" dirty="0"/>
              <a:t>普通商用电脑语言</a:t>
            </a:r>
            <a:endParaRPr lang="en-US" altLang="zh-CN" sz="2400" dirty="0"/>
          </a:p>
          <a:p>
            <a:r>
              <a:rPr lang="zh-CN" altLang="en-US" sz="2400" dirty="0" smtClean="0"/>
              <a:t> </a:t>
            </a:r>
            <a:r>
              <a:rPr lang="en-US" altLang="zh-CN" sz="2400" dirty="0" smtClean="0"/>
              <a:t>Common Business Oriented Language</a:t>
            </a:r>
            <a:endParaRPr lang="is-IS" altLang="zh-CN" sz="2400" dirty="0" smtClean="0"/>
          </a:p>
          <a:p>
            <a:r>
              <a:rPr lang="zh-CN" altLang="en-US" sz="2400" dirty="0" smtClean="0"/>
              <a:t>引入</a:t>
            </a:r>
            <a:r>
              <a:rPr lang="zh-CN" altLang="en-US" sz="2400" dirty="0"/>
              <a:t>独立于机器的数据描述概念</a:t>
            </a:r>
            <a:r>
              <a:rPr lang="en-US" altLang="zh-CN" sz="2400" dirty="0"/>
              <a:t>(</a:t>
            </a:r>
            <a:r>
              <a:rPr lang="zh-CN" altLang="en-US" sz="2400" dirty="0"/>
              <a:t>数据库的前身</a:t>
            </a:r>
            <a:r>
              <a:rPr lang="en-US" altLang="zh-CN" sz="2400" dirty="0"/>
              <a:t>)</a:t>
            </a:r>
            <a:r>
              <a:rPr lang="zh-CN" altLang="en-US" sz="2400" dirty="0"/>
              <a:t>与类似英语的语法概念</a:t>
            </a:r>
          </a:p>
          <a:p>
            <a:r>
              <a:rPr lang="zh-CN" altLang="en-US" sz="2400" dirty="0"/>
              <a:t>让计算机走出科学计算领域</a:t>
            </a:r>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11</a:t>
            </a:fld>
            <a:endParaRPr lang="en-US" dirty="0"/>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4490258"/>
            <a:ext cx="6542157" cy="1224741"/>
          </a:xfrm>
          <a:prstGeom prst="rect">
            <a:avLst/>
          </a:prstGeom>
        </p:spPr>
      </p:pic>
    </p:spTree>
    <p:extLst>
      <p:ext uri="{BB962C8B-B14F-4D97-AF65-F5344CB8AC3E}">
        <p14:creationId xmlns:p14="http://schemas.microsoft.com/office/powerpoint/2010/main" val="3875488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Algol 60</a:t>
            </a:r>
            <a:endParaRPr kumimoji="1" lang="zh-CN" altLang="en-US" dirty="0"/>
          </a:p>
        </p:txBody>
      </p:sp>
      <p:sp>
        <p:nvSpPr>
          <p:cNvPr id="3" name="内容占位符 2"/>
          <p:cNvSpPr>
            <a:spLocks noGrp="1"/>
          </p:cNvSpPr>
          <p:nvPr>
            <p:ph idx="1"/>
          </p:nvPr>
        </p:nvSpPr>
        <p:spPr/>
        <p:txBody>
          <a:bodyPr>
            <a:normAutofit/>
          </a:bodyPr>
          <a:lstStyle/>
          <a:p>
            <a:r>
              <a:rPr lang="de-DE" altLang="zh-CN" sz="2400" dirty="0" smtClean="0"/>
              <a:t>A</a:t>
            </a:r>
            <a:r>
              <a:rPr lang="en-US" altLang="zh-CN" sz="2400" dirty="0" err="1" smtClean="0"/>
              <a:t>lgo</a:t>
            </a:r>
            <a:r>
              <a:rPr lang="de-DE" altLang="zh-CN" sz="2400" dirty="0" err="1" smtClean="0"/>
              <a:t>rithmic</a:t>
            </a:r>
            <a:r>
              <a:rPr lang="de-DE" altLang="zh-CN" sz="2400" dirty="0" smtClean="0"/>
              <a:t> </a:t>
            </a:r>
            <a:r>
              <a:rPr lang="de-DE" altLang="zh-CN" sz="2400" dirty="0"/>
              <a:t>Language  </a:t>
            </a:r>
            <a:r>
              <a:rPr lang="en-US" altLang="zh-CN" sz="2400" dirty="0" smtClean="0"/>
              <a:t>1960</a:t>
            </a:r>
            <a:endParaRPr lang="en-US" altLang="zh-CN" sz="2400" dirty="0"/>
          </a:p>
          <a:p>
            <a:r>
              <a:rPr lang="zh-CN" altLang="en-US" sz="2400" dirty="0" smtClean="0"/>
              <a:t>语句</a:t>
            </a:r>
            <a:r>
              <a:rPr lang="en-US" altLang="zh-CN" sz="2400" dirty="0" smtClean="0"/>
              <a:t>;</a:t>
            </a:r>
            <a:r>
              <a:rPr lang="zh-CN" altLang="en-US" sz="2400" dirty="0" smtClean="0"/>
              <a:t>、</a:t>
            </a:r>
            <a:r>
              <a:rPr lang="zh-CN" altLang="en-US" sz="2400" dirty="0"/>
              <a:t>条件与循环、程序</a:t>
            </a:r>
            <a:r>
              <a:rPr lang="zh-CN" altLang="en-US" sz="2400" dirty="0" smtClean="0"/>
              <a:t>块</a:t>
            </a:r>
            <a:r>
              <a:rPr lang="en-US" altLang="zh-CN" sz="2400" dirty="0" smtClean="0"/>
              <a:t>(</a:t>
            </a:r>
            <a:r>
              <a:rPr lang="zh-CN" altLang="en-US" sz="2400" dirty="0"/>
              <a:t>局部性概念</a:t>
            </a:r>
            <a:r>
              <a:rPr lang="en-US" altLang="zh-CN" sz="2400" dirty="0" smtClean="0"/>
              <a:t>)</a:t>
            </a:r>
            <a:endParaRPr lang="zh-CN" altLang="en-US" sz="2400" dirty="0"/>
          </a:p>
          <a:p>
            <a:r>
              <a:rPr lang="zh-CN" altLang="en-US" sz="2400" dirty="0"/>
              <a:t>原始的静态类型的机制</a:t>
            </a:r>
            <a:r>
              <a:rPr lang="en-US" altLang="zh-CN" sz="2400" dirty="0"/>
              <a:t>(</a:t>
            </a:r>
            <a:r>
              <a:rPr lang="zh-CN" altLang="en-US" sz="2400" dirty="0"/>
              <a:t>数据类型</a:t>
            </a:r>
            <a:r>
              <a:rPr lang="en-US" altLang="zh-CN" sz="2400" dirty="0"/>
              <a:t>)</a:t>
            </a:r>
          </a:p>
          <a:p>
            <a:r>
              <a:rPr lang="zh-CN" altLang="en-US" sz="2400" dirty="0"/>
              <a:t>堆栈管理</a:t>
            </a:r>
            <a:r>
              <a:rPr lang="en-US" altLang="zh-CN" sz="2400" dirty="0"/>
              <a:t>(</a:t>
            </a:r>
            <a:r>
              <a:rPr lang="zh-CN" altLang="en-US" sz="2400" dirty="0"/>
              <a:t>支持递归</a:t>
            </a:r>
            <a:r>
              <a:rPr lang="en-US" altLang="zh-CN" sz="2400" dirty="0"/>
              <a:t>)</a:t>
            </a:r>
          </a:p>
          <a:p>
            <a:r>
              <a:rPr lang="zh-CN" altLang="en-US" sz="2400" dirty="0"/>
              <a:t>函数可以有参数，支持值传参与引用传参</a:t>
            </a:r>
          </a:p>
          <a:p>
            <a:r>
              <a:rPr lang="en-US" altLang="zh-CN" sz="2400" dirty="0"/>
              <a:t>BNF</a:t>
            </a:r>
            <a:r>
              <a:rPr lang="zh-CN" altLang="en-US" sz="2400" dirty="0"/>
              <a:t>范式：编译中句法分析的那套</a:t>
            </a:r>
          </a:p>
          <a:p>
            <a:r>
              <a:rPr lang="en-US" altLang="zh-CN" sz="2400" dirty="0"/>
              <a:t>Pascal</a:t>
            </a:r>
            <a:r>
              <a:rPr lang="zh-CN" altLang="en-US" sz="2400" dirty="0"/>
              <a:t>、</a:t>
            </a:r>
            <a:r>
              <a:rPr lang="en-US" altLang="zh-CN" sz="2400" dirty="0"/>
              <a:t>C </a:t>
            </a:r>
            <a:r>
              <a:rPr lang="zh-CN" altLang="en-US" sz="2400" dirty="0"/>
              <a:t>源于</a:t>
            </a:r>
            <a:r>
              <a:rPr lang="en-US" altLang="zh-CN" sz="2400" dirty="0"/>
              <a:t>Algol</a:t>
            </a:r>
            <a:r>
              <a:rPr lang="zh-CN" altLang="en-US" sz="2400" dirty="0" smtClean="0"/>
              <a:t>语言</a:t>
            </a:r>
            <a:endParaRPr lang="en-US" altLang="zh-CN" sz="2400" dirty="0" smtClean="0"/>
          </a:p>
          <a:p>
            <a:r>
              <a:rPr lang="en-US" altLang="zh-CN" sz="2400" dirty="0" smtClean="0"/>
              <a:t>~ALGOL</a:t>
            </a:r>
            <a:r>
              <a:rPr lang="zh-CN" altLang="en-US" sz="2400" dirty="0" smtClean="0"/>
              <a:t> </a:t>
            </a:r>
            <a:r>
              <a:rPr lang="en-US" altLang="zh-CN" sz="2400" dirty="0" smtClean="0"/>
              <a:t>68</a:t>
            </a:r>
            <a:endParaRPr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12</a:t>
            </a:fld>
            <a:endParaRPr lang="en-US" dirty="0"/>
          </a:p>
        </p:txBody>
      </p:sp>
    </p:spTree>
    <p:extLst>
      <p:ext uri="{BB962C8B-B14F-4D97-AF65-F5344CB8AC3E}">
        <p14:creationId xmlns:p14="http://schemas.microsoft.com/office/powerpoint/2010/main" val="2157886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Algol 60</a:t>
            </a:r>
            <a:endParaRPr kumimoji="1" lang="zh-CN" altLang="en-US" dirty="0"/>
          </a:p>
        </p:txBody>
      </p:sp>
      <p:pic>
        <p:nvPicPr>
          <p:cNvPr id="6" name="内容占位符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5800" y="2580659"/>
            <a:ext cx="7772400" cy="3131782"/>
          </a:xfrm>
        </p:spPr>
      </p:pic>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13</a:t>
            </a:fld>
            <a:endParaRPr lang="en-US" dirty="0"/>
          </a:p>
        </p:txBody>
      </p:sp>
    </p:spTree>
    <p:extLst>
      <p:ext uri="{BB962C8B-B14F-4D97-AF65-F5344CB8AC3E}">
        <p14:creationId xmlns:p14="http://schemas.microsoft.com/office/powerpoint/2010/main" val="18077637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t>BNF</a:t>
            </a:r>
            <a:r>
              <a:rPr lang="zh-CN" altLang="en-US" sz="4400" dirty="0"/>
              <a:t>范式</a:t>
            </a:r>
            <a:endParaRPr kumimoji="1" lang="zh-CN" altLang="en-US" dirty="0"/>
          </a:p>
        </p:txBody>
      </p:sp>
      <p:sp>
        <p:nvSpPr>
          <p:cNvPr id="3" name="内容占位符 2"/>
          <p:cNvSpPr>
            <a:spLocks noGrp="1"/>
          </p:cNvSpPr>
          <p:nvPr>
            <p:ph idx="1"/>
          </p:nvPr>
        </p:nvSpPr>
        <p:spPr/>
        <p:txBody>
          <a:bodyPr>
            <a:normAutofit/>
          </a:bodyPr>
          <a:lstStyle/>
          <a:p>
            <a:r>
              <a:rPr kumimoji="1" lang="en-US" altLang="zh-CN" sz="2400" dirty="0"/>
              <a:t>BNF </a:t>
            </a:r>
            <a:r>
              <a:rPr kumimoji="1" lang="zh-CN" altLang="en-US" sz="2400" dirty="0"/>
              <a:t>规定是推导规则</a:t>
            </a:r>
            <a:r>
              <a:rPr kumimoji="1" lang="en-US" altLang="zh-CN" sz="2400" dirty="0"/>
              <a:t>(</a:t>
            </a:r>
            <a:r>
              <a:rPr kumimoji="1" lang="zh-CN" altLang="en-US" sz="2400" dirty="0"/>
              <a:t>产生式</a:t>
            </a:r>
            <a:r>
              <a:rPr kumimoji="1" lang="en-US" altLang="zh-CN" sz="2400" dirty="0"/>
              <a:t>)</a:t>
            </a:r>
            <a:r>
              <a:rPr kumimoji="1" lang="zh-CN" altLang="en-US" sz="2400" dirty="0"/>
              <a:t>的</a:t>
            </a:r>
            <a:r>
              <a:rPr kumimoji="1" lang="zh-CN" altLang="en-US" sz="2400" dirty="0" smtClean="0"/>
              <a:t>集合</a:t>
            </a:r>
            <a:endParaRPr kumimoji="1" lang="en-US" altLang="zh-CN" sz="2400" dirty="0" smtClean="0"/>
          </a:p>
          <a:p>
            <a:r>
              <a:rPr kumimoji="1" lang="zh-CN" altLang="en-US" sz="2400" dirty="0" smtClean="0"/>
              <a:t>约翰</a:t>
            </a:r>
            <a:r>
              <a:rPr kumimoji="1" lang="en-US" altLang="zh-CN" sz="2400" dirty="0" smtClean="0"/>
              <a:t>·</a:t>
            </a:r>
            <a:r>
              <a:rPr kumimoji="1" lang="zh-CN" altLang="en-US" sz="2400" dirty="0"/>
              <a:t>巴科斯首次在</a:t>
            </a:r>
            <a:r>
              <a:rPr kumimoji="1" lang="en-US" altLang="zh-CN" sz="2400" dirty="0"/>
              <a:t>ALGOL 58</a:t>
            </a:r>
            <a:r>
              <a:rPr kumimoji="1" lang="zh-CN" altLang="en-US" sz="2400" dirty="0"/>
              <a:t>中实现巴科斯范式</a:t>
            </a:r>
            <a:r>
              <a:rPr kumimoji="1" lang="zh-CN" altLang="en-US" sz="2400" dirty="0" smtClean="0"/>
              <a:t>。</a:t>
            </a:r>
            <a:endParaRPr kumimoji="1" lang="en-US" altLang="zh-CN" sz="2400" dirty="0" smtClean="0"/>
          </a:p>
          <a:p>
            <a:r>
              <a:rPr kumimoji="1" lang="zh-CN" altLang="en-US" sz="2400" dirty="0" smtClean="0"/>
              <a:t>彼得</a:t>
            </a:r>
            <a:r>
              <a:rPr kumimoji="1" lang="en-US" altLang="zh-CN" sz="2400" dirty="0"/>
              <a:t>·</a:t>
            </a:r>
            <a:r>
              <a:rPr kumimoji="1" lang="zh-CN" altLang="en-US" sz="2400" dirty="0"/>
              <a:t>诺尔在</a:t>
            </a:r>
            <a:r>
              <a:rPr kumimoji="1" lang="en-US" altLang="zh-CN" sz="2400" dirty="0"/>
              <a:t>ALGOL </a:t>
            </a:r>
            <a:r>
              <a:rPr kumimoji="1" lang="en-US" altLang="zh-CN" sz="2400" dirty="0" smtClean="0"/>
              <a:t>60</a:t>
            </a:r>
            <a:r>
              <a:rPr lang="zh-CN" altLang="en-US" sz="2400" dirty="0"/>
              <a:t>之中，进一步发展它的概念并将它的符号加以简化，称其</a:t>
            </a:r>
            <a:r>
              <a:rPr lang="zh-CN" altLang="en-US" sz="2400" dirty="0" smtClean="0"/>
              <a:t>为</a:t>
            </a:r>
            <a:r>
              <a:rPr lang="en-US" altLang="zh-CN" sz="2400" dirty="0"/>
              <a:t>Backus Normal Form </a:t>
            </a:r>
            <a:r>
              <a:rPr kumimoji="1" lang="zh-CN" altLang="en-US" sz="2400" dirty="0" smtClean="0"/>
              <a:t>。</a:t>
            </a:r>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14</a:t>
            </a:fld>
            <a:endParaRPr lang="en-US" dirty="0"/>
          </a:p>
        </p:txBody>
      </p:sp>
      <p:pic>
        <p:nvPicPr>
          <p:cNvPr id="6" name="图片 5"/>
          <p:cNvPicPr>
            <a:picLocks noChangeAspect="1"/>
          </p:cNvPicPr>
          <p:nvPr/>
        </p:nvPicPr>
        <p:blipFill>
          <a:blip r:embed="rId3">
            <a:clrChange>
              <a:clrFrom>
                <a:srgbClr val="F8F9FA"/>
              </a:clrFrom>
              <a:clrTo>
                <a:srgbClr val="F8F9FA">
                  <a:alpha val="0"/>
                </a:srgbClr>
              </a:clrTo>
            </a:clrChange>
            <a:extLst>
              <a:ext uri="{28A0092B-C50C-407E-A947-70E740481C1C}">
                <a14:useLocalDpi xmlns:a14="http://schemas.microsoft.com/office/drawing/2010/main" val="0"/>
              </a:ext>
            </a:extLst>
          </a:blip>
          <a:stretch>
            <a:fillRect/>
          </a:stretch>
        </p:blipFill>
        <p:spPr>
          <a:xfrm>
            <a:off x="921026" y="3947008"/>
            <a:ext cx="7537174" cy="2910992"/>
          </a:xfrm>
          <a:prstGeom prst="rect">
            <a:avLst/>
          </a:prstGeom>
        </p:spPr>
      </p:pic>
    </p:spTree>
    <p:extLst>
      <p:ext uri="{BB962C8B-B14F-4D97-AF65-F5344CB8AC3E}">
        <p14:creationId xmlns:p14="http://schemas.microsoft.com/office/powerpoint/2010/main" val="15628142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Lisp</a:t>
            </a:r>
            <a:endParaRPr kumimoji="1" lang="zh-CN" altLang="en-US" dirty="0"/>
          </a:p>
        </p:txBody>
      </p:sp>
      <p:sp>
        <p:nvSpPr>
          <p:cNvPr id="3" name="内容占位符 2"/>
          <p:cNvSpPr>
            <a:spLocks noGrp="1"/>
          </p:cNvSpPr>
          <p:nvPr>
            <p:ph idx="1"/>
          </p:nvPr>
        </p:nvSpPr>
        <p:spPr/>
        <p:txBody>
          <a:bodyPr>
            <a:normAutofit/>
          </a:bodyPr>
          <a:lstStyle/>
          <a:p>
            <a:r>
              <a:rPr lang="en-US" altLang="zh-CN" sz="2400" dirty="0"/>
              <a:t>1960</a:t>
            </a:r>
            <a:r>
              <a:rPr lang="zh-CN" altLang="en-US" sz="2400" dirty="0"/>
              <a:t>年左右</a:t>
            </a:r>
          </a:p>
          <a:p>
            <a:r>
              <a:rPr lang="zh-CN" altLang="en-US" sz="2400" dirty="0"/>
              <a:t>表处理递归系统 </a:t>
            </a:r>
            <a:r>
              <a:rPr lang="en-US" altLang="zh-CN" sz="2400" dirty="0"/>
              <a:t>List Processor</a:t>
            </a:r>
            <a:r>
              <a:rPr lang="zh-CN" altLang="en-US" sz="2400" dirty="0"/>
              <a:t>，最早主要用于符号计算、逻辑学与实验</a:t>
            </a:r>
            <a:r>
              <a:rPr lang="zh-CN" altLang="en-US" sz="2400" dirty="0" smtClean="0"/>
              <a:t>编程</a:t>
            </a:r>
            <a:endParaRPr lang="en-US" altLang="zh-CN" sz="2400" dirty="0" smtClean="0"/>
          </a:p>
          <a:p>
            <a:r>
              <a:rPr lang="zh-CN" altLang="en-US" sz="2400" dirty="0" smtClean="0"/>
              <a:t>符号</a:t>
            </a:r>
            <a:r>
              <a:rPr lang="zh-CN" altLang="en-US" sz="2400" dirty="0"/>
              <a:t>演算系统可以派生出</a:t>
            </a:r>
            <a:r>
              <a:rPr lang="zh-CN" altLang="en-US" sz="2400" dirty="0" smtClean="0"/>
              <a:t>智能</a:t>
            </a:r>
            <a:endParaRPr lang="en-US" altLang="zh-CN" sz="2400" dirty="0" smtClean="0"/>
          </a:p>
          <a:p>
            <a:r>
              <a:rPr lang="en-US" altLang="zh-CN" sz="2400" dirty="0"/>
              <a:t>Fortran</a:t>
            </a:r>
            <a:r>
              <a:rPr lang="zh-CN" altLang="en-US" sz="2400" dirty="0"/>
              <a:t>表处理语言却未能支援符号运算的递归、条件表达式、</a:t>
            </a:r>
            <a:r>
              <a:rPr lang="zh-CN" altLang="en-US" sz="2400" b="1" dirty="0"/>
              <a:t>动态存储分配</a:t>
            </a:r>
            <a:r>
              <a:rPr lang="zh-CN" altLang="en-US" sz="2400" dirty="0"/>
              <a:t>及</a:t>
            </a:r>
            <a:r>
              <a:rPr lang="zh-CN" altLang="en-US" sz="2400" b="1" dirty="0"/>
              <a:t>隐式回收</a:t>
            </a:r>
            <a:r>
              <a:rPr lang="zh-CN" altLang="en-US" sz="2400" dirty="0"/>
              <a:t>等功能。</a:t>
            </a:r>
          </a:p>
          <a:p>
            <a:r>
              <a:rPr lang="zh-CN" altLang="en-US" sz="2400" dirty="0"/>
              <a:t>最早的函数式</a:t>
            </a:r>
            <a:r>
              <a:rPr lang="zh-CN" altLang="en-US" sz="2400" dirty="0" smtClean="0"/>
              <a:t>语言</a:t>
            </a:r>
            <a:endParaRPr lang="en-US" altLang="zh-CN" sz="2400" dirty="0" smtClean="0"/>
          </a:p>
          <a:p>
            <a:r>
              <a:rPr lang="zh-CN" altLang="en-US" sz="2400" dirty="0" smtClean="0"/>
              <a:t>两种数据类型：原子</a:t>
            </a:r>
            <a:r>
              <a:rPr lang="en-US" altLang="zh-CN" sz="2400" dirty="0" smtClean="0"/>
              <a:t>atom</a:t>
            </a:r>
            <a:r>
              <a:rPr lang="zh-CN" altLang="en-US" sz="2400" dirty="0" smtClean="0"/>
              <a:t>，列表</a:t>
            </a:r>
            <a:r>
              <a:rPr lang="en-US" altLang="zh-CN" sz="2400" dirty="0" smtClean="0"/>
              <a:t>list</a:t>
            </a:r>
            <a:endParaRPr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15</a:t>
            </a:fld>
            <a:endParaRPr lang="en-US" dirty="0"/>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710" y="5219727"/>
            <a:ext cx="6971833" cy="1418183"/>
          </a:xfrm>
          <a:prstGeom prst="rect">
            <a:avLst/>
          </a:prstGeom>
        </p:spPr>
      </p:pic>
    </p:spTree>
    <p:extLst>
      <p:ext uri="{BB962C8B-B14F-4D97-AF65-F5344CB8AC3E}">
        <p14:creationId xmlns:p14="http://schemas.microsoft.com/office/powerpoint/2010/main" val="3464284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Lisp</a:t>
            </a:r>
            <a:endParaRPr kumimoji="1" lang="zh-CN" altLang="en-US" dirty="0"/>
          </a:p>
        </p:txBody>
      </p:sp>
      <p:sp>
        <p:nvSpPr>
          <p:cNvPr id="3" name="内容占位符 2"/>
          <p:cNvSpPr>
            <a:spLocks noGrp="1"/>
          </p:cNvSpPr>
          <p:nvPr>
            <p:ph idx="1"/>
          </p:nvPr>
        </p:nvSpPr>
        <p:spPr/>
        <p:txBody>
          <a:bodyPr>
            <a:normAutofit/>
          </a:bodyPr>
          <a:lstStyle/>
          <a:p>
            <a:r>
              <a:rPr lang="en-US" altLang="zh-CN" sz="2400" dirty="0"/>
              <a:t>S</a:t>
            </a:r>
            <a:r>
              <a:rPr lang="zh-CN" altLang="en-US" sz="2400" dirty="0"/>
              <a:t>表达式</a:t>
            </a:r>
            <a:r>
              <a:rPr lang="en-US" altLang="zh-CN" sz="2400" dirty="0"/>
              <a:t>(</a:t>
            </a:r>
            <a:r>
              <a:rPr lang="zh-CN" altLang="en-US" sz="2400" dirty="0"/>
              <a:t>前缀表达式</a:t>
            </a:r>
            <a:r>
              <a:rPr lang="en-US" altLang="zh-CN" sz="2400" dirty="0"/>
              <a:t>)</a:t>
            </a:r>
            <a:r>
              <a:rPr lang="zh-CN" altLang="en-US" sz="2400" dirty="0"/>
              <a:t>、递归（取代循环）、</a:t>
            </a:r>
            <a:r>
              <a:rPr lang="en-US" altLang="zh-CN" sz="2400" dirty="0" err="1"/>
              <a:t>cond</a:t>
            </a:r>
            <a:r>
              <a:rPr lang="zh-CN" altLang="en-US" sz="2400" dirty="0"/>
              <a:t>表达式（取代分支</a:t>
            </a:r>
            <a:r>
              <a:rPr lang="zh-CN" altLang="en-US" sz="2400" dirty="0" smtClean="0"/>
              <a:t>）</a:t>
            </a:r>
            <a:endParaRPr lang="en-US" altLang="zh-CN" sz="2400" dirty="0" smtClean="0"/>
          </a:p>
          <a:p>
            <a:endParaRPr lang="en-US" altLang="zh-CN" sz="2400" dirty="0"/>
          </a:p>
          <a:p>
            <a:endParaRPr lang="zh-CN" altLang="en-US" sz="2400" dirty="0"/>
          </a:p>
          <a:p>
            <a:r>
              <a:rPr lang="en-US" altLang="zh-CN" sz="2400" dirty="0"/>
              <a:t>lambda</a:t>
            </a:r>
            <a:r>
              <a:rPr lang="zh-CN" altLang="en-US" sz="2400" dirty="0" smtClean="0"/>
              <a:t>表达式</a:t>
            </a:r>
            <a:endParaRPr lang="en-US" altLang="zh-CN" sz="2400" dirty="0" smtClean="0"/>
          </a:p>
          <a:p>
            <a:endParaRPr lang="zh-CN" altLang="en-US" sz="2400" dirty="0"/>
          </a:p>
          <a:p>
            <a:r>
              <a:rPr lang="zh-CN" altLang="en-US" sz="2400" dirty="0"/>
              <a:t>高阶</a:t>
            </a:r>
            <a:r>
              <a:rPr lang="zh-CN" altLang="en-US" sz="2400" dirty="0" smtClean="0"/>
              <a:t>函数</a:t>
            </a:r>
            <a:endParaRPr lang="en-US" altLang="zh-CN" sz="2400" dirty="0" smtClean="0"/>
          </a:p>
          <a:p>
            <a:pPr marL="0" indent="0">
              <a:buNone/>
            </a:pPr>
            <a:r>
              <a:rPr lang="zh-CN" altLang="en-US" sz="1800" dirty="0" smtClean="0"/>
              <a:t>（这个例子是</a:t>
            </a:r>
            <a:r>
              <a:rPr lang="en-US" altLang="zh-CN" sz="1800" dirty="0" smtClean="0"/>
              <a:t>Haskell</a:t>
            </a:r>
            <a:r>
              <a:rPr lang="zh-CN" altLang="en-US" sz="1800" dirty="0" smtClean="0"/>
              <a:t>的）</a:t>
            </a:r>
            <a:endParaRPr lang="zh-CN" altLang="en-US" sz="1800" dirty="0"/>
          </a:p>
          <a:p>
            <a:endParaRPr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16</a:t>
            </a:fld>
            <a:endParaRPr lang="en-US" dirty="0"/>
          </a:p>
        </p:txBody>
      </p:sp>
      <p:pic>
        <p:nvPicPr>
          <p:cNvPr id="6" name="图片 5"/>
          <p:cNvPicPr>
            <a:picLocks noChangeAspect="1"/>
          </p:cNvPicPr>
          <p:nvPr/>
        </p:nvPicPr>
        <p:blipFill>
          <a:blip r:embed="rId3">
            <a:clrChange>
              <a:clrFrom>
                <a:srgbClr val="F8F9FA"/>
              </a:clrFrom>
              <a:clrTo>
                <a:srgbClr val="F8F9FA">
                  <a:alpha val="0"/>
                </a:srgbClr>
              </a:clrTo>
            </a:clrChange>
            <a:extLst>
              <a:ext uri="{28A0092B-C50C-407E-A947-70E740481C1C}">
                <a14:useLocalDpi xmlns:a14="http://schemas.microsoft.com/office/drawing/2010/main" val="0"/>
              </a:ext>
            </a:extLst>
          </a:blip>
          <a:stretch>
            <a:fillRect/>
          </a:stretch>
        </p:blipFill>
        <p:spPr>
          <a:xfrm>
            <a:off x="1803400" y="2921552"/>
            <a:ext cx="3086100" cy="1028700"/>
          </a:xfrm>
          <a:prstGeom prst="rect">
            <a:avLst/>
          </a:prstGeom>
        </p:spPr>
      </p:pic>
      <p:pic>
        <p:nvPicPr>
          <p:cNvPr id="7" name="图片 6"/>
          <p:cNvPicPr>
            <a:picLocks noChangeAspect="1"/>
          </p:cNvPicPr>
          <p:nvPr/>
        </p:nvPicPr>
        <p:blipFill>
          <a:blip r:embed="rId4">
            <a:clrChange>
              <a:clrFrom>
                <a:srgbClr val="F8F9FA"/>
              </a:clrFrom>
              <a:clrTo>
                <a:srgbClr val="F8F9FA">
                  <a:alpha val="0"/>
                </a:srgbClr>
              </a:clrTo>
            </a:clrChange>
            <a:extLst>
              <a:ext uri="{28A0092B-C50C-407E-A947-70E740481C1C}">
                <a14:useLocalDpi xmlns:a14="http://schemas.microsoft.com/office/drawing/2010/main" val="0"/>
              </a:ext>
            </a:extLst>
          </a:blip>
          <a:stretch>
            <a:fillRect/>
          </a:stretch>
        </p:blipFill>
        <p:spPr>
          <a:xfrm>
            <a:off x="1803400" y="4350622"/>
            <a:ext cx="3483745" cy="399774"/>
          </a:xfrm>
          <a:prstGeom prst="rect">
            <a:avLst/>
          </a:prstGeom>
        </p:spPr>
      </p:pic>
      <p:pic>
        <p:nvPicPr>
          <p:cNvPr id="8" name="图片 7"/>
          <p:cNvPicPr>
            <a:picLocks noChangeAspect="1"/>
          </p:cNvPicPr>
          <p:nvPr/>
        </p:nvPicPr>
        <p:blipFill>
          <a:blip r:embed="rId5">
            <a:clrChange>
              <a:clrFrom>
                <a:srgbClr val="F8F9FA"/>
              </a:clrFrom>
              <a:clrTo>
                <a:srgbClr val="F8F9FA">
                  <a:alpha val="0"/>
                </a:srgbClr>
              </a:clrTo>
            </a:clrChange>
            <a:extLst>
              <a:ext uri="{28A0092B-C50C-407E-A947-70E740481C1C}">
                <a14:useLocalDpi xmlns:a14="http://schemas.microsoft.com/office/drawing/2010/main" val="0"/>
              </a:ext>
            </a:extLst>
          </a:blip>
          <a:stretch>
            <a:fillRect/>
          </a:stretch>
        </p:blipFill>
        <p:spPr>
          <a:xfrm>
            <a:off x="3598045" y="4851696"/>
            <a:ext cx="3378200" cy="1841500"/>
          </a:xfrm>
          <a:prstGeom prst="rect">
            <a:avLst/>
          </a:prstGeom>
        </p:spPr>
      </p:pic>
      <p:pic>
        <p:nvPicPr>
          <p:cNvPr id="9" name="图片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1650" y="6358510"/>
            <a:ext cx="2844800" cy="279400"/>
          </a:xfrm>
          <a:prstGeom prst="rect">
            <a:avLst/>
          </a:prstGeom>
        </p:spPr>
      </p:pic>
    </p:spTree>
    <p:extLst>
      <p:ext uri="{BB962C8B-B14F-4D97-AF65-F5344CB8AC3E}">
        <p14:creationId xmlns:p14="http://schemas.microsoft.com/office/powerpoint/2010/main" val="10969505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r"/>
            <a:r>
              <a:rPr lang="zh-CN" altLang="en-US" dirty="0" smtClean="0"/>
              <a:t>影响</a:t>
            </a:r>
            <a:r>
              <a:rPr lang="zh-CN" altLang="en-US" dirty="0"/>
              <a:t>早期高级语言的主要</a:t>
            </a:r>
            <a:r>
              <a:rPr lang="zh-CN" altLang="en-US" dirty="0" smtClean="0"/>
              <a:t>因素</a:t>
            </a:r>
            <a:r>
              <a:rPr lang="en-US" altLang="zh-CN" dirty="0" smtClean="0"/>
              <a:t/>
            </a:r>
            <a:br>
              <a:rPr lang="en-US" altLang="zh-CN" dirty="0" smtClean="0"/>
            </a:br>
            <a:r>
              <a:rPr lang="zh-CN" altLang="en-US" dirty="0" smtClean="0"/>
              <a:t>效率</a:t>
            </a:r>
            <a:endParaRPr kumimoji="1" lang="zh-CN" altLang="en-US" dirty="0"/>
          </a:p>
        </p:txBody>
      </p:sp>
      <p:sp>
        <p:nvSpPr>
          <p:cNvPr id="3" name="内容占位符 2"/>
          <p:cNvSpPr>
            <a:spLocks noGrp="1"/>
          </p:cNvSpPr>
          <p:nvPr>
            <p:ph idx="1"/>
          </p:nvPr>
        </p:nvSpPr>
        <p:spPr/>
        <p:txBody>
          <a:bodyPr>
            <a:normAutofit/>
          </a:bodyPr>
          <a:lstStyle/>
          <a:p>
            <a:r>
              <a:rPr lang="zh-CN" altLang="en-US" sz="2400" dirty="0" smtClean="0"/>
              <a:t>从</a:t>
            </a:r>
            <a:r>
              <a:rPr lang="zh-CN" altLang="en-US" sz="2400" dirty="0"/>
              <a:t>编译效率到运行效率都是重要的考虑因素</a:t>
            </a:r>
          </a:p>
          <a:p>
            <a:r>
              <a:rPr lang="zh-CN" altLang="en-US" sz="2400" dirty="0"/>
              <a:t>因为当时的程序都还比较简单，更没有软件工程，所以对语言的其它方面并没有太强烈的硬性需求。</a:t>
            </a:r>
          </a:p>
          <a:p>
            <a:r>
              <a:rPr lang="zh-CN" altLang="en-US" sz="2400" dirty="0"/>
              <a:t>所以</a:t>
            </a:r>
            <a:r>
              <a:rPr lang="en-US" altLang="zh-CN" sz="2400" dirty="0" err="1"/>
              <a:t>Fortan</a:t>
            </a:r>
            <a:r>
              <a:rPr lang="zh-CN" altLang="en-US" sz="2400" dirty="0"/>
              <a:t>在早期比较火，相对于</a:t>
            </a:r>
            <a:r>
              <a:rPr lang="en-US" altLang="zh-CN" sz="2400" dirty="0"/>
              <a:t>Algol</a:t>
            </a:r>
            <a:r>
              <a:rPr lang="zh-CN" altLang="en-US" sz="2400" dirty="0"/>
              <a:t>语言，其效率更高。</a:t>
            </a:r>
          </a:p>
          <a:p>
            <a:r>
              <a:rPr lang="zh-CN" altLang="en-US" sz="2400" dirty="0"/>
              <a:t>而</a:t>
            </a:r>
            <a:r>
              <a:rPr lang="en-US" altLang="zh-CN" sz="2400" dirty="0"/>
              <a:t>Lisp</a:t>
            </a:r>
            <a:r>
              <a:rPr lang="zh-CN" altLang="en-US" sz="2400" dirty="0"/>
              <a:t>要求的函数的纯粹性（不过在早期的</a:t>
            </a:r>
            <a:r>
              <a:rPr lang="en-US" altLang="zh-CN" sz="2400" dirty="0"/>
              <a:t>Lisp</a:t>
            </a:r>
            <a:r>
              <a:rPr lang="zh-CN" altLang="en-US" sz="2400" dirty="0"/>
              <a:t>里并没有像</a:t>
            </a:r>
            <a:r>
              <a:rPr lang="en-US" altLang="zh-CN" sz="2400" dirty="0"/>
              <a:t>Haskell</a:t>
            </a:r>
            <a:r>
              <a:rPr lang="zh-CN" altLang="en-US" sz="2400" dirty="0"/>
              <a:t>之类的那么严格）、递归代替循环、自动垃圾收集，都会影响到程序运行的效率</a:t>
            </a:r>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17</a:t>
            </a:fld>
            <a:endParaRPr lang="en-US" dirty="0"/>
          </a:p>
        </p:txBody>
      </p:sp>
    </p:spTree>
    <p:extLst>
      <p:ext uri="{BB962C8B-B14F-4D97-AF65-F5344CB8AC3E}">
        <p14:creationId xmlns:p14="http://schemas.microsoft.com/office/powerpoint/2010/main" val="192231508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normAutofit/>
          </a:bodyPr>
          <a:lstStyle/>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18</a:t>
            </a:fld>
            <a:endParaRPr lang="en-US" dirty="0"/>
          </a:p>
        </p:txBody>
      </p:sp>
      <p:pic>
        <p:nvPicPr>
          <p:cNvPr id="6" name="图片 5"/>
          <p:cNvPicPr>
            <a:picLocks noChangeAspect="1"/>
          </p:cNvPicPr>
          <p:nvPr/>
        </p:nvPicPr>
        <p:blipFill>
          <a:blip r:embed="rId3"/>
          <a:stretch>
            <a:fillRect/>
          </a:stretch>
        </p:blipFill>
        <p:spPr>
          <a:xfrm>
            <a:off x="0" y="185286"/>
            <a:ext cx="9144000" cy="6487427"/>
          </a:xfrm>
          <a:prstGeom prst="rect">
            <a:avLst/>
          </a:prstGeom>
        </p:spPr>
      </p:pic>
    </p:spTree>
    <p:extLst>
      <p:ext uri="{BB962C8B-B14F-4D97-AF65-F5344CB8AC3E}">
        <p14:creationId xmlns:p14="http://schemas.microsoft.com/office/powerpoint/2010/main" val="16055808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提纲</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dirty="0" smtClean="0"/>
              <a:t>计算机与程序设计语言的起源</a:t>
            </a:r>
            <a:endParaRPr kumimoji="1" lang="en-US" altLang="zh-CN" sz="2400" dirty="0" smtClean="0"/>
          </a:p>
          <a:p>
            <a:r>
              <a:rPr kumimoji="1" lang="zh-CN" altLang="en-US" sz="2400" dirty="0" smtClean="0"/>
              <a:t>早期高级语言</a:t>
            </a:r>
            <a:endParaRPr kumimoji="1" lang="en-US" altLang="zh-CN" sz="2400" dirty="0" smtClean="0"/>
          </a:p>
          <a:p>
            <a:pPr lvl="1"/>
            <a:r>
              <a:rPr kumimoji="1" lang="en-US" altLang="zh-CN" sz="2200" dirty="0" smtClean="0"/>
              <a:t>Fortran</a:t>
            </a:r>
            <a:r>
              <a:rPr kumimoji="1" lang="zh-CN" altLang="en-US" sz="2200" dirty="0" smtClean="0"/>
              <a:t>、</a:t>
            </a:r>
            <a:r>
              <a:rPr kumimoji="1" lang="en-US" altLang="zh-CN" sz="2200" dirty="0" smtClean="0"/>
              <a:t>Cobol</a:t>
            </a:r>
            <a:r>
              <a:rPr kumimoji="1" lang="zh-CN" altLang="en-US" sz="2200" dirty="0" smtClean="0"/>
              <a:t>、</a:t>
            </a:r>
            <a:r>
              <a:rPr kumimoji="1" lang="en-US" altLang="zh-CN" sz="2200" dirty="0" smtClean="0"/>
              <a:t>Algol</a:t>
            </a:r>
            <a:r>
              <a:rPr kumimoji="1" lang="zh-CN" altLang="en-US" sz="2200" dirty="0" smtClean="0"/>
              <a:t>、</a:t>
            </a:r>
            <a:r>
              <a:rPr kumimoji="1" lang="en-US" altLang="zh-CN" sz="2200" dirty="0" smtClean="0"/>
              <a:t>Lisp</a:t>
            </a:r>
          </a:p>
          <a:p>
            <a:r>
              <a:rPr kumimoji="1" lang="zh-CN" altLang="en-US" sz="2400" dirty="0" smtClean="0"/>
              <a:t>高级语言的发展</a:t>
            </a:r>
            <a:endParaRPr kumimoji="1" lang="en-US" altLang="zh-CN" sz="2400" dirty="0" smtClean="0"/>
          </a:p>
          <a:p>
            <a:pPr lvl="1"/>
            <a:r>
              <a:rPr kumimoji="1" lang="en-US" altLang="zh-CN" sz="2200" dirty="0" smtClean="0"/>
              <a:t>C</a:t>
            </a:r>
            <a:r>
              <a:rPr kumimoji="1" lang="zh-CN" altLang="en-US" sz="2200" dirty="0" smtClean="0"/>
              <a:t>、</a:t>
            </a:r>
            <a:r>
              <a:rPr kumimoji="1" lang="en-US" altLang="zh-CN" sz="2200" dirty="0" smtClean="0"/>
              <a:t>C++</a:t>
            </a:r>
            <a:r>
              <a:rPr kumimoji="1" lang="zh-CN" altLang="en-US" sz="2200" dirty="0" smtClean="0"/>
              <a:t>、</a:t>
            </a:r>
            <a:r>
              <a:rPr kumimoji="1" lang="en-US" altLang="zh-CN" sz="2200" dirty="0" smtClean="0"/>
              <a:t>python</a:t>
            </a:r>
            <a:r>
              <a:rPr kumimoji="1" lang="zh-CN" altLang="en-US" sz="2200" dirty="0" smtClean="0"/>
              <a:t>、</a:t>
            </a:r>
            <a:r>
              <a:rPr kumimoji="1" lang="en-US" altLang="zh-CN" sz="2200" dirty="0" smtClean="0"/>
              <a:t>java</a:t>
            </a:r>
            <a:r>
              <a:rPr kumimoji="1" lang="zh-CN" altLang="en-US" sz="2200" dirty="0" smtClean="0"/>
              <a:t>、</a:t>
            </a:r>
            <a:r>
              <a:rPr kumimoji="1" lang="en-US" altLang="zh-CN" sz="2200" dirty="0" smtClean="0"/>
              <a:t>C#</a:t>
            </a:r>
            <a:endParaRPr kumimoji="1" lang="en-US" altLang="zh-CN" sz="2200" dirty="0"/>
          </a:p>
          <a:p>
            <a:r>
              <a:rPr kumimoji="1" lang="zh-CN" altLang="en-US" sz="2400" dirty="0"/>
              <a:t>程序设计语言</a:t>
            </a:r>
            <a:r>
              <a:rPr kumimoji="1" lang="zh-CN" altLang="en-US" sz="2400" dirty="0" smtClean="0"/>
              <a:t>展望</a:t>
            </a:r>
            <a:endParaRPr kumimoji="1" lang="en-US" altLang="zh-CN" sz="2400" dirty="0"/>
          </a:p>
          <a:p>
            <a:pPr marL="457200" lvl="2">
              <a:spcBef>
                <a:spcPts val="1200"/>
              </a:spcBef>
              <a:spcAft>
                <a:spcPts val="0"/>
              </a:spcAft>
            </a:pPr>
            <a:r>
              <a:rPr kumimoji="1" lang="zh-CN" altLang="en-US" sz="2000" dirty="0"/>
              <a:t>声明式编程、元编程、自动并发</a:t>
            </a:r>
            <a:endParaRPr kumimoji="1" lang="zh-CN" altLang="en-US" sz="2200" b="1" dirty="0">
              <a:solidFill>
                <a:srgbClr val="FF0000"/>
              </a:solidFill>
            </a:endParaRPr>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1</a:t>
            </a:fld>
            <a:endParaRPr lang="en-US" dirty="0"/>
          </a:p>
        </p:txBody>
      </p:sp>
      <p:pic>
        <p:nvPicPr>
          <p:cNvPr id="7" name="图片 6"/>
          <p:cNvPicPr>
            <a:picLocks noChangeAspect="1"/>
          </p:cNvPicPr>
          <p:nvPr/>
        </p:nvPicPr>
        <p:blipFill>
          <a:blip r:embed="rId2">
            <a:clrChange>
              <a:clrFrom>
                <a:srgbClr val="FFFFFF"/>
              </a:clrFrom>
              <a:clrTo>
                <a:srgbClr val="FFFFFF">
                  <a:alpha val="0"/>
                </a:srgbClr>
              </a:clrTo>
            </a:clrChange>
          </a:blip>
          <a:stretch>
            <a:fillRect/>
          </a:stretch>
        </p:blipFill>
        <p:spPr>
          <a:xfrm>
            <a:off x="3662743" y="1868689"/>
            <a:ext cx="7048500" cy="3759200"/>
          </a:xfrm>
          <a:prstGeom prst="rect">
            <a:avLst/>
          </a:prstGeom>
        </p:spPr>
      </p:pic>
    </p:spTree>
    <p:extLst>
      <p:ext uri="{BB962C8B-B14F-4D97-AF65-F5344CB8AC3E}">
        <p14:creationId xmlns:p14="http://schemas.microsoft.com/office/powerpoint/2010/main" val="3367688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提纲</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dirty="0" smtClean="0"/>
              <a:t>计算机与程序设计语言的起源</a:t>
            </a:r>
            <a:endParaRPr kumimoji="1" lang="en-US" altLang="zh-CN" sz="2400" dirty="0" smtClean="0"/>
          </a:p>
          <a:p>
            <a:r>
              <a:rPr kumimoji="1" lang="zh-CN" altLang="en-US" sz="2400" dirty="0" smtClean="0"/>
              <a:t>早期高级语言</a:t>
            </a:r>
            <a:endParaRPr kumimoji="1" lang="en-US" altLang="zh-CN" sz="2400" dirty="0" smtClean="0"/>
          </a:p>
          <a:p>
            <a:pPr lvl="1"/>
            <a:r>
              <a:rPr kumimoji="1" lang="en-US" altLang="zh-CN" sz="2200" dirty="0" smtClean="0"/>
              <a:t>Fortran</a:t>
            </a:r>
            <a:r>
              <a:rPr kumimoji="1" lang="zh-CN" altLang="en-US" sz="2200" dirty="0" smtClean="0"/>
              <a:t>、</a:t>
            </a:r>
            <a:r>
              <a:rPr kumimoji="1" lang="en-US" altLang="zh-CN" sz="2200" dirty="0" smtClean="0"/>
              <a:t>Cobol</a:t>
            </a:r>
            <a:r>
              <a:rPr kumimoji="1" lang="zh-CN" altLang="en-US" sz="2200" dirty="0" smtClean="0"/>
              <a:t>、</a:t>
            </a:r>
            <a:r>
              <a:rPr kumimoji="1" lang="en-US" altLang="zh-CN" sz="2200" dirty="0" smtClean="0"/>
              <a:t>Algol</a:t>
            </a:r>
            <a:r>
              <a:rPr kumimoji="1" lang="zh-CN" altLang="en-US" sz="2200" dirty="0" smtClean="0"/>
              <a:t>、</a:t>
            </a:r>
            <a:r>
              <a:rPr kumimoji="1" lang="en-US" altLang="zh-CN" sz="2200" dirty="0" smtClean="0"/>
              <a:t>Lisp</a:t>
            </a:r>
          </a:p>
          <a:p>
            <a:r>
              <a:rPr kumimoji="1" lang="zh-CN" altLang="en-US" sz="2400" b="1" dirty="0" smtClean="0">
                <a:solidFill>
                  <a:srgbClr val="FF0000"/>
                </a:solidFill>
              </a:rPr>
              <a:t>高级语言的发展</a:t>
            </a:r>
            <a:endParaRPr kumimoji="1" lang="en-US" altLang="zh-CN" sz="2400" b="1" dirty="0" smtClean="0">
              <a:solidFill>
                <a:srgbClr val="FF0000"/>
              </a:solidFill>
            </a:endParaRPr>
          </a:p>
          <a:p>
            <a:pPr lvl="1"/>
            <a:r>
              <a:rPr kumimoji="1" lang="en-US" altLang="zh-CN" sz="2200" b="1" dirty="0" smtClean="0">
                <a:solidFill>
                  <a:srgbClr val="FF0000"/>
                </a:solidFill>
              </a:rPr>
              <a:t>C</a:t>
            </a:r>
            <a:r>
              <a:rPr kumimoji="1" lang="zh-CN" altLang="en-US" sz="2200" b="1" dirty="0" smtClean="0">
                <a:solidFill>
                  <a:srgbClr val="FF0000"/>
                </a:solidFill>
              </a:rPr>
              <a:t>、</a:t>
            </a:r>
            <a:r>
              <a:rPr kumimoji="1" lang="en-US" altLang="zh-CN" sz="2200" b="1" dirty="0" smtClean="0">
                <a:solidFill>
                  <a:srgbClr val="FF0000"/>
                </a:solidFill>
              </a:rPr>
              <a:t>C++</a:t>
            </a:r>
            <a:r>
              <a:rPr kumimoji="1" lang="zh-CN" altLang="en-US" sz="2200" b="1" dirty="0" smtClean="0">
                <a:solidFill>
                  <a:srgbClr val="FF0000"/>
                </a:solidFill>
              </a:rPr>
              <a:t>、</a:t>
            </a:r>
            <a:r>
              <a:rPr kumimoji="1" lang="en-US" altLang="zh-CN" sz="2200" b="1" dirty="0" smtClean="0">
                <a:solidFill>
                  <a:srgbClr val="FF0000"/>
                </a:solidFill>
              </a:rPr>
              <a:t>python</a:t>
            </a:r>
            <a:r>
              <a:rPr kumimoji="1" lang="zh-CN" altLang="en-US" sz="2200" b="1" dirty="0" smtClean="0">
                <a:solidFill>
                  <a:srgbClr val="FF0000"/>
                </a:solidFill>
              </a:rPr>
              <a:t>、</a:t>
            </a:r>
            <a:r>
              <a:rPr kumimoji="1" lang="en-US" altLang="zh-CN" sz="2200" b="1" dirty="0" smtClean="0">
                <a:solidFill>
                  <a:srgbClr val="FF0000"/>
                </a:solidFill>
              </a:rPr>
              <a:t>java</a:t>
            </a:r>
            <a:r>
              <a:rPr kumimoji="1" lang="zh-CN" altLang="en-US" sz="2200" b="1" dirty="0" smtClean="0">
                <a:solidFill>
                  <a:srgbClr val="FF0000"/>
                </a:solidFill>
              </a:rPr>
              <a:t>、</a:t>
            </a:r>
            <a:r>
              <a:rPr kumimoji="1" lang="en-US" altLang="zh-CN" sz="2200" b="1" dirty="0" smtClean="0">
                <a:solidFill>
                  <a:srgbClr val="FF0000"/>
                </a:solidFill>
              </a:rPr>
              <a:t>C#</a:t>
            </a:r>
            <a:endParaRPr kumimoji="1" lang="en-US" altLang="zh-CN" sz="2200" b="1" dirty="0">
              <a:solidFill>
                <a:srgbClr val="FF0000"/>
              </a:solidFill>
            </a:endParaRPr>
          </a:p>
          <a:p>
            <a:r>
              <a:rPr kumimoji="1" lang="zh-CN" altLang="en-US" sz="2400" dirty="0"/>
              <a:t>程序设计语言</a:t>
            </a:r>
            <a:r>
              <a:rPr kumimoji="1" lang="zh-CN" altLang="en-US" sz="2400" dirty="0" smtClean="0"/>
              <a:t>展望</a:t>
            </a:r>
            <a:endParaRPr kumimoji="1" lang="en-US" altLang="zh-CN" sz="2400" dirty="0" smtClean="0"/>
          </a:p>
          <a:p>
            <a:pPr marL="457200" lvl="2">
              <a:spcBef>
                <a:spcPts val="1200"/>
              </a:spcBef>
              <a:spcAft>
                <a:spcPts val="0"/>
              </a:spcAft>
            </a:pPr>
            <a:r>
              <a:rPr kumimoji="1" lang="zh-CN" altLang="en-US" sz="2000" dirty="0"/>
              <a:t>声明式编程、元编程、自动并发</a:t>
            </a:r>
            <a:endParaRPr kumimoji="1" lang="zh-CN" altLang="en-US" sz="2200" b="1" dirty="0">
              <a:solidFill>
                <a:srgbClr val="FF0000"/>
              </a:solidFill>
            </a:endParaRPr>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19</a:t>
            </a:fld>
            <a:endParaRPr lang="en-US" dirty="0"/>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39972" y="1182757"/>
            <a:ext cx="4004028" cy="4989443"/>
          </a:xfrm>
          <a:prstGeom prst="rect">
            <a:avLst/>
          </a:prstGeom>
        </p:spPr>
      </p:pic>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1363" y="5437645"/>
            <a:ext cx="2948609" cy="1017702"/>
          </a:xfrm>
          <a:prstGeom prst="rect">
            <a:avLst/>
          </a:prstGeom>
        </p:spPr>
      </p:pic>
    </p:spTree>
    <p:extLst>
      <p:ext uri="{BB962C8B-B14F-4D97-AF65-F5344CB8AC3E}">
        <p14:creationId xmlns:p14="http://schemas.microsoft.com/office/powerpoint/2010/main" val="82787579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高级语言的发展</a:t>
            </a:r>
            <a:endParaRPr kumimoji="1" lang="zh-CN" altLang="en-US" dirty="0"/>
          </a:p>
        </p:txBody>
      </p:sp>
      <p:sp>
        <p:nvSpPr>
          <p:cNvPr id="3" name="内容占位符 2"/>
          <p:cNvSpPr>
            <a:spLocks noGrp="1"/>
          </p:cNvSpPr>
          <p:nvPr>
            <p:ph idx="1"/>
          </p:nvPr>
        </p:nvSpPr>
        <p:spPr/>
        <p:txBody>
          <a:bodyPr>
            <a:normAutofit/>
          </a:bodyPr>
          <a:lstStyle/>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20</a:t>
            </a:fld>
            <a:endParaRPr lang="en-US" dirty="0"/>
          </a:p>
        </p:txBody>
      </p:sp>
      <p:pic>
        <p:nvPicPr>
          <p:cNvPr id="6" name="图片 5"/>
          <p:cNvPicPr>
            <a:picLocks noChangeAspect="1"/>
          </p:cNvPicPr>
          <p:nvPr/>
        </p:nvPicPr>
        <p:blipFill>
          <a:blip r:embed="rId2"/>
          <a:stretch>
            <a:fillRect/>
          </a:stretch>
        </p:blipFill>
        <p:spPr>
          <a:xfrm>
            <a:off x="173903" y="732528"/>
            <a:ext cx="8796193" cy="5540257"/>
          </a:xfrm>
          <a:prstGeom prst="rect">
            <a:avLst/>
          </a:prstGeom>
        </p:spPr>
      </p:pic>
    </p:spTree>
    <p:extLst>
      <p:ext uri="{BB962C8B-B14F-4D97-AF65-F5344CB8AC3E}">
        <p14:creationId xmlns:p14="http://schemas.microsoft.com/office/powerpoint/2010/main" val="19770936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高级语言的发展</a:t>
            </a:r>
            <a:endParaRPr kumimoji="1" lang="zh-CN" altLang="en-US" dirty="0"/>
          </a:p>
        </p:txBody>
      </p:sp>
      <p:sp>
        <p:nvSpPr>
          <p:cNvPr id="3" name="内容占位符 2"/>
          <p:cNvSpPr>
            <a:spLocks noGrp="1"/>
          </p:cNvSpPr>
          <p:nvPr>
            <p:ph idx="1"/>
          </p:nvPr>
        </p:nvSpPr>
        <p:spPr/>
        <p:txBody>
          <a:bodyPr>
            <a:normAutofit/>
          </a:bodyPr>
          <a:lstStyle/>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21</a:t>
            </a:fld>
            <a:endParaRPr lang="en-US" dirty="0"/>
          </a:p>
        </p:txBody>
      </p:sp>
      <p:pic>
        <p:nvPicPr>
          <p:cNvPr id="6" name="图片 5"/>
          <p:cNvPicPr>
            <a:picLocks noChangeAspect="1"/>
          </p:cNvPicPr>
          <p:nvPr/>
        </p:nvPicPr>
        <p:blipFill>
          <a:blip r:embed="rId2"/>
          <a:stretch>
            <a:fillRect/>
          </a:stretch>
        </p:blipFill>
        <p:spPr>
          <a:xfrm>
            <a:off x="0" y="1986275"/>
            <a:ext cx="9144000" cy="4265883"/>
          </a:xfrm>
          <a:prstGeom prst="rect">
            <a:avLst/>
          </a:prstGeom>
        </p:spPr>
      </p:pic>
    </p:spTree>
    <p:extLst>
      <p:ext uri="{BB962C8B-B14F-4D97-AF65-F5344CB8AC3E}">
        <p14:creationId xmlns:p14="http://schemas.microsoft.com/office/powerpoint/2010/main" val="6058738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C</a:t>
            </a:r>
            <a:endParaRPr kumimoji="1" lang="zh-CN" altLang="en-US" dirty="0"/>
          </a:p>
        </p:txBody>
      </p:sp>
      <p:sp>
        <p:nvSpPr>
          <p:cNvPr id="3" name="内容占位符 2"/>
          <p:cNvSpPr>
            <a:spLocks noGrp="1"/>
          </p:cNvSpPr>
          <p:nvPr>
            <p:ph idx="1"/>
          </p:nvPr>
        </p:nvSpPr>
        <p:spPr>
          <a:xfrm>
            <a:off x="685800" y="2121408"/>
            <a:ext cx="7772400" cy="4571788"/>
          </a:xfrm>
        </p:spPr>
        <p:txBody>
          <a:bodyPr>
            <a:normAutofit/>
          </a:bodyPr>
          <a:lstStyle/>
          <a:p>
            <a:r>
              <a:rPr lang="en-US" altLang="zh-CN" sz="2400" dirty="0"/>
              <a:t>C</a:t>
            </a:r>
            <a:r>
              <a:rPr lang="zh-CN" altLang="en-US" sz="2400" dirty="0" smtClean="0"/>
              <a:t>语言的原型为</a:t>
            </a:r>
            <a:r>
              <a:rPr lang="en-US" altLang="zh-CN" sz="2400" dirty="0" smtClean="0"/>
              <a:t>ALGOL 60</a:t>
            </a:r>
          </a:p>
          <a:p>
            <a:r>
              <a:rPr lang="en-US" altLang="zh-CN" sz="2400" dirty="0" smtClean="0"/>
              <a:t>1963</a:t>
            </a:r>
            <a:r>
              <a:rPr lang="zh-CN" altLang="en-US" sz="2400" dirty="0"/>
              <a:t>年，剑桥大学将</a:t>
            </a:r>
            <a:r>
              <a:rPr lang="en-US" altLang="zh-CN" sz="2400" dirty="0"/>
              <a:t>ALGOL 60</a:t>
            </a:r>
            <a:r>
              <a:rPr lang="zh-CN" altLang="en-US" sz="2400" dirty="0"/>
              <a:t>语言发展成为</a:t>
            </a:r>
            <a:r>
              <a:rPr lang="en-US" altLang="zh-CN" sz="2400" dirty="0"/>
              <a:t>CPL(Combined Programming Language)</a:t>
            </a:r>
            <a:r>
              <a:rPr lang="zh-CN" altLang="en-US" sz="2400" dirty="0"/>
              <a:t>语言。</a:t>
            </a:r>
          </a:p>
          <a:p>
            <a:r>
              <a:rPr lang="en-US" altLang="zh-CN" sz="2400" dirty="0" smtClean="0"/>
              <a:t>1967</a:t>
            </a:r>
            <a:r>
              <a:rPr lang="zh-CN" altLang="en-US" sz="2400" dirty="0"/>
              <a:t>年，剑桥</a:t>
            </a:r>
            <a:r>
              <a:rPr lang="zh-CN" altLang="en-US" sz="2400" dirty="0" smtClean="0"/>
              <a:t>大学</a:t>
            </a:r>
            <a:r>
              <a:rPr lang="en-US" altLang="zh-CN" sz="2400" dirty="0" err="1" smtClean="0"/>
              <a:t>Matin</a:t>
            </a:r>
            <a:r>
              <a:rPr lang="en-US" altLang="zh-CN" sz="2400" dirty="0" smtClean="0"/>
              <a:t> </a:t>
            </a:r>
            <a:r>
              <a:rPr lang="en-US" altLang="zh-CN" sz="2400" dirty="0"/>
              <a:t>Richards </a:t>
            </a:r>
            <a:r>
              <a:rPr lang="zh-CN" altLang="en-US" sz="2400" dirty="0"/>
              <a:t>对</a:t>
            </a:r>
            <a:r>
              <a:rPr lang="en-US" altLang="zh-CN" sz="2400" dirty="0"/>
              <a:t>CPL</a:t>
            </a:r>
            <a:r>
              <a:rPr lang="zh-CN" altLang="en-US" sz="2400" dirty="0"/>
              <a:t>语言进行了简化，于是产生了</a:t>
            </a:r>
            <a:r>
              <a:rPr lang="en-US" altLang="zh-CN" sz="2400" dirty="0"/>
              <a:t>BCPL</a:t>
            </a:r>
            <a:r>
              <a:rPr lang="zh-CN" altLang="en-US" sz="2400" dirty="0"/>
              <a:t>语言。</a:t>
            </a:r>
          </a:p>
          <a:p>
            <a:r>
              <a:rPr lang="en-US" altLang="zh-CN" sz="2400" dirty="0" smtClean="0"/>
              <a:t>1970</a:t>
            </a:r>
            <a:r>
              <a:rPr lang="zh-CN" altLang="en-US" sz="2400" dirty="0"/>
              <a:t>年</a:t>
            </a:r>
            <a:r>
              <a:rPr lang="zh-CN" altLang="en-US" sz="2400" dirty="0" smtClean="0"/>
              <a:t>，贝尔实验室</a:t>
            </a:r>
            <a:r>
              <a:rPr lang="en-US" altLang="zh-CN" sz="2400" dirty="0" smtClean="0"/>
              <a:t>Ken </a:t>
            </a:r>
            <a:r>
              <a:rPr lang="en-US" altLang="zh-CN" sz="2400" dirty="0"/>
              <a:t>Thompson</a:t>
            </a:r>
            <a:r>
              <a:rPr lang="zh-CN" altLang="en-US" sz="2400" dirty="0"/>
              <a:t>将</a:t>
            </a:r>
            <a:r>
              <a:rPr lang="en-US" altLang="zh-CN" sz="2400" dirty="0"/>
              <a:t>BCPL</a:t>
            </a:r>
            <a:r>
              <a:rPr lang="zh-CN" altLang="en-US" sz="2400" dirty="0"/>
              <a:t>进行了修改，</a:t>
            </a:r>
            <a:r>
              <a:rPr lang="zh-CN" altLang="en-US" sz="2400" dirty="0" smtClean="0"/>
              <a:t>并命名为“</a:t>
            </a:r>
            <a:r>
              <a:rPr lang="en-US" altLang="zh-CN" sz="2400" dirty="0" smtClean="0"/>
              <a:t>B</a:t>
            </a:r>
            <a:r>
              <a:rPr lang="zh-CN" altLang="en-US" sz="2400" dirty="0"/>
              <a:t>语言”。</a:t>
            </a:r>
            <a:r>
              <a:rPr lang="zh-CN" altLang="en-US" sz="2400" dirty="0" smtClean="0"/>
              <a:t>意为将</a:t>
            </a:r>
            <a:r>
              <a:rPr lang="en-US" altLang="zh-CN" sz="2400" dirty="0"/>
              <a:t>CPL</a:t>
            </a:r>
            <a:r>
              <a:rPr lang="zh-CN" altLang="en-US" sz="2400" dirty="0"/>
              <a:t>语言煮干，</a:t>
            </a:r>
            <a:r>
              <a:rPr lang="zh-CN" altLang="en-US" sz="2400" dirty="0" smtClean="0"/>
              <a:t>提炼精华</a:t>
            </a:r>
            <a:r>
              <a:rPr lang="zh-CN" altLang="en-US" sz="2400" dirty="0"/>
              <a:t>。</a:t>
            </a:r>
            <a:r>
              <a:rPr lang="zh-CN" altLang="en-US" sz="2400" dirty="0" smtClean="0"/>
              <a:t>并用</a:t>
            </a:r>
            <a:r>
              <a:rPr lang="en-US" altLang="zh-CN" sz="2400" dirty="0"/>
              <a:t>B</a:t>
            </a:r>
            <a:r>
              <a:rPr lang="zh-CN" altLang="en-US" sz="2400" dirty="0"/>
              <a:t>语言写了第一个</a:t>
            </a:r>
            <a:r>
              <a:rPr lang="en-US" altLang="zh-CN" sz="2400" dirty="0" smtClean="0"/>
              <a:t>UNIX</a:t>
            </a:r>
            <a:r>
              <a:rPr lang="zh-CN" altLang="en-US" sz="2400" dirty="0" smtClean="0"/>
              <a:t>。</a:t>
            </a:r>
            <a:endParaRPr lang="zh-CN" altLang="en-US" sz="2400" dirty="0"/>
          </a:p>
          <a:p>
            <a:r>
              <a:rPr lang="en-US" altLang="zh-CN" sz="2400" b="1" dirty="0" smtClean="0">
                <a:solidFill>
                  <a:srgbClr val="FF0000"/>
                </a:solidFill>
              </a:rPr>
              <a:t>1973</a:t>
            </a:r>
            <a:r>
              <a:rPr lang="zh-CN" altLang="en-US" sz="2400" b="1" dirty="0">
                <a:solidFill>
                  <a:srgbClr val="FF0000"/>
                </a:solidFill>
              </a:rPr>
              <a:t>年</a:t>
            </a:r>
            <a:r>
              <a:rPr lang="zh-CN" altLang="en-US" sz="2400" dirty="0" smtClean="0"/>
              <a:t>，贝尔</a:t>
            </a:r>
            <a:r>
              <a:rPr lang="zh-CN" altLang="en-US" sz="2400" dirty="0"/>
              <a:t>实验室的</a:t>
            </a:r>
            <a:r>
              <a:rPr lang="en-US" altLang="zh-CN" sz="2400" dirty="0"/>
              <a:t>D.M.RITCHIE</a:t>
            </a:r>
            <a:r>
              <a:rPr lang="zh-CN" altLang="en-US" sz="2400" dirty="0"/>
              <a:t>在</a:t>
            </a:r>
            <a:r>
              <a:rPr lang="en-US" altLang="zh-CN" sz="2400" dirty="0"/>
              <a:t>B</a:t>
            </a:r>
            <a:r>
              <a:rPr lang="zh-CN" altLang="en-US" sz="2400" dirty="0"/>
              <a:t>语言的基础</a:t>
            </a:r>
            <a:r>
              <a:rPr lang="zh-CN" altLang="en-US" sz="2400" dirty="0" smtClean="0"/>
              <a:t>上设计</a:t>
            </a:r>
            <a:r>
              <a:rPr lang="zh-CN" altLang="en-US" sz="2400" dirty="0"/>
              <a:t>出了一种新的语言</a:t>
            </a:r>
            <a:r>
              <a:rPr lang="zh-CN" altLang="en-US" sz="2400" dirty="0" smtClean="0"/>
              <a:t>，命名为</a:t>
            </a:r>
            <a:r>
              <a:rPr lang="en-US" altLang="zh-CN" sz="2400" dirty="0" smtClean="0"/>
              <a:t>C</a:t>
            </a:r>
            <a:r>
              <a:rPr lang="zh-CN" altLang="en-US" sz="2400" dirty="0"/>
              <a:t>语言</a:t>
            </a:r>
            <a:r>
              <a:rPr lang="zh-CN" altLang="en-US" sz="2400" dirty="0" smtClean="0"/>
              <a:t>。</a:t>
            </a:r>
            <a:endParaRPr lang="en-US" altLang="zh-CN" sz="2400" dirty="0" smtClean="0"/>
          </a:p>
          <a:p>
            <a:r>
              <a:rPr lang="en-US" altLang="zh-CN" sz="2400" dirty="0" smtClean="0"/>
              <a:t>70</a:t>
            </a:r>
            <a:r>
              <a:rPr lang="zh-CN" altLang="en-US" sz="2400" dirty="0" smtClean="0"/>
              <a:t>年代末，</a:t>
            </a:r>
            <a:r>
              <a:rPr lang="en-US" altLang="zh-CN" sz="2400" dirty="0" smtClean="0"/>
              <a:t>C</a:t>
            </a:r>
            <a:r>
              <a:rPr lang="zh-CN" altLang="en-US" sz="2400" dirty="0" smtClean="0"/>
              <a:t>语言成为一门独立的开发语言。</a:t>
            </a:r>
            <a:endParaRPr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22</a:t>
            </a:fld>
            <a:endParaRPr lang="en-US" dirty="0"/>
          </a:p>
        </p:txBody>
      </p:sp>
    </p:spTree>
    <p:extLst>
      <p:ext uri="{BB962C8B-B14F-4D97-AF65-F5344CB8AC3E}">
        <p14:creationId xmlns:p14="http://schemas.microsoft.com/office/powerpoint/2010/main" val="12912460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C</a:t>
            </a:r>
            <a:endParaRPr kumimoji="1" lang="zh-CN" altLang="en-US" dirty="0"/>
          </a:p>
        </p:txBody>
      </p:sp>
      <p:sp>
        <p:nvSpPr>
          <p:cNvPr id="3" name="内容占位符 2"/>
          <p:cNvSpPr>
            <a:spLocks noGrp="1"/>
          </p:cNvSpPr>
          <p:nvPr>
            <p:ph idx="1"/>
          </p:nvPr>
        </p:nvSpPr>
        <p:spPr/>
        <p:txBody>
          <a:bodyPr>
            <a:normAutofit/>
          </a:bodyPr>
          <a:lstStyle/>
          <a:p>
            <a:r>
              <a:rPr lang="en-US" altLang="zh-CN" sz="2400" dirty="0"/>
              <a:t>C</a:t>
            </a:r>
            <a:r>
              <a:rPr lang="zh-CN" altLang="en-US" sz="2400" dirty="0"/>
              <a:t>语言最初的设计需求是实现</a:t>
            </a:r>
            <a:r>
              <a:rPr lang="en-US" altLang="zh-CN" sz="2400" dirty="0"/>
              <a:t>Unix</a:t>
            </a:r>
            <a:r>
              <a:rPr lang="zh-CN" altLang="en-US" sz="2400" dirty="0" smtClean="0"/>
              <a:t>操作系统，起家时只作为</a:t>
            </a:r>
            <a:r>
              <a:rPr lang="en-US" altLang="zh-CN" sz="2400" dirty="0"/>
              <a:t>UNIX</a:t>
            </a:r>
            <a:r>
              <a:rPr lang="zh-CN" altLang="en-US" sz="2400" dirty="0"/>
              <a:t>的开发</a:t>
            </a:r>
            <a:r>
              <a:rPr lang="zh-CN" altLang="en-US" sz="2400" dirty="0" smtClean="0"/>
              <a:t>语言。</a:t>
            </a:r>
            <a:endParaRPr lang="zh-CN" altLang="en-US" sz="2400" dirty="0"/>
          </a:p>
          <a:p>
            <a:r>
              <a:rPr lang="zh-CN" altLang="en-US" sz="2400" dirty="0"/>
              <a:t>所以</a:t>
            </a:r>
            <a:r>
              <a:rPr lang="en-US" altLang="zh-CN" sz="2400" dirty="0"/>
              <a:t>C</a:t>
            </a:r>
            <a:r>
              <a:rPr lang="zh-CN" altLang="en-US" sz="2400" dirty="0"/>
              <a:t>语言在设计</a:t>
            </a:r>
            <a:r>
              <a:rPr lang="en-US" altLang="zh-CN" sz="2400" dirty="0"/>
              <a:t>Unix</a:t>
            </a:r>
            <a:r>
              <a:rPr lang="zh-CN" altLang="en-US" sz="2400" dirty="0"/>
              <a:t>系统上的应用程序时具有天然的优势，它更容易和系统之间进行交互</a:t>
            </a:r>
            <a:r>
              <a:rPr lang="zh-CN" altLang="en-US" sz="2400" dirty="0" smtClean="0"/>
              <a:t>。</a:t>
            </a:r>
            <a:endParaRPr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23</a:t>
            </a:fld>
            <a:endParaRPr lang="en-US" dirty="0"/>
          </a:p>
        </p:txBody>
      </p:sp>
      <p:pic>
        <p:nvPicPr>
          <p:cNvPr id="7" name="图片 6"/>
          <p:cNvPicPr>
            <a:picLocks noChangeAspect="1"/>
          </p:cNvPicPr>
          <p:nvPr/>
        </p:nvPicPr>
        <p:blipFill>
          <a:blip r:embed="rId2"/>
          <a:stretch>
            <a:fillRect/>
          </a:stretch>
        </p:blipFill>
        <p:spPr>
          <a:xfrm>
            <a:off x="1443658" y="3612601"/>
            <a:ext cx="6268904" cy="3080595"/>
          </a:xfrm>
          <a:prstGeom prst="rect">
            <a:avLst/>
          </a:prstGeom>
        </p:spPr>
      </p:pic>
    </p:spTree>
    <p:extLst>
      <p:ext uri="{BB962C8B-B14F-4D97-AF65-F5344CB8AC3E}">
        <p14:creationId xmlns:p14="http://schemas.microsoft.com/office/powerpoint/2010/main" val="5518056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C</a:t>
            </a:r>
            <a:endParaRPr kumimoji="1" lang="zh-CN" altLang="en-US" dirty="0"/>
          </a:p>
        </p:txBody>
      </p:sp>
      <p:sp>
        <p:nvSpPr>
          <p:cNvPr id="3" name="内容占位符 2"/>
          <p:cNvSpPr>
            <a:spLocks noGrp="1"/>
          </p:cNvSpPr>
          <p:nvPr>
            <p:ph idx="1"/>
          </p:nvPr>
        </p:nvSpPr>
        <p:spPr>
          <a:xfrm>
            <a:off x="685800" y="2121408"/>
            <a:ext cx="7772400" cy="4736592"/>
          </a:xfrm>
        </p:spPr>
        <p:txBody>
          <a:bodyPr>
            <a:normAutofit/>
          </a:bodyPr>
          <a:lstStyle/>
          <a:p>
            <a:r>
              <a:rPr lang="zh-CN" altLang="en-US" sz="2400" dirty="0" smtClean="0"/>
              <a:t>简洁</a:t>
            </a:r>
            <a:r>
              <a:rPr lang="zh-CN" altLang="en-US" sz="2400" dirty="0"/>
              <a:t>。关键字较少，语法要求并不严格，自由度更高，有很广泛</a:t>
            </a:r>
            <a:r>
              <a:rPr lang="zh-CN" altLang="en-US" sz="2400" dirty="0" smtClean="0"/>
              <a:t>的应用范围</a:t>
            </a:r>
            <a:r>
              <a:rPr lang="zh-CN" altLang="en-US" sz="2400" dirty="0"/>
              <a:t>。</a:t>
            </a:r>
          </a:p>
          <a:p>
            <a:r>
              <a:rPr lang="zh-CN" altLang="en-US" sz="2400" dirty="0"/>
              <a:t>高效。可以直接控制内存地址（</a:t>
            </a:r>
            <a:r>
              <a:rPr lang="zh-CN" altLang="en-US" sz="2400" b="1" dirty="0"/>
              <a:t>指针</a:t>
            </a:r>
            <a:r>
              <a:rPr lang="zh-CN" altLang="en-US" sz="2400" dirty="0"/>
              <a:t>）、手动内存管理</a:t>
            </a:r>
            <a:r>
              <a:rPr lang="en-US" altLang="zh-CN" sz="2400" dirty="0"/>
              <a:t>(</a:t>
            </a:r>
            <a:r>
              <a:rPr lang="zh-CN" altLang="en-US" sz="2400" dirty="0"/>
              <a:t>申请、回收等</a:t>
            </a:r>
            <a:r>
              <a:rPr lang="en-US" altLang="zh-CN" sz="2400" dirty="0"/>
              <a:t>)</a:t>
            </a:r>
            <a:r>
              <a:rPr lang="zh-CN" altLang="en-US" sz="2400" dirty="0"/>
              <a:t>、</a:t>
            </a:r>
            <a:r>
              <a:rPr lang="zh-CN" altLang="en-US" sz="2400" b="1" dirty="0"/>
              <a:t>内联汇编</a:t>
            </a:r>
            <a:r>
              <a:rPr lang="zh-CN" altLang="en-US" sz="2400" dirty="0"/>
              <a:t>。当时的计算机对于程序效率的要求已经没有</a:t>
            </a:r>
            <a:r>
              <a:rPr lang="en-US" altLang="zh-CN" sz="2400" dirty="0" err="1"/>
              <a:t>Fortan</a:t>
            </a:r>
            <a:r>
              <a:rPr lang="zh-CN" altLang="en-US" sz="2400" dirty="0"/>
              <a:t>年代那么苛刻了，</a:t>
            </a:r>
            <a:r>
              <a:rPr lang="en-US" altLang="zh-CN" sz="2400" dirty="0"/>
              <a:t>C</a:t>
            </a:r>
            <a:r>
              <a:rPr lang="zh-CN" altLang="en-US" sz="2400" dirty="0"/>
              <a:t>语言的简洁与高效很能打动那个时代。</a:t>
            </a:r>
          </a:p>
          <a:p>
            <a:r>
              <a:rPr lang="zh-CN" altLang="en-US" sz="2400" dirty="0" smtClean="0"/>
              <a:t>优势</a:t>
            </a:r>
            <a:r>
              <a:rPr lang="zh-CN" altLang="en-US" sz="2400" dirty="0"/>
              <a:t>：对运行速度要求很高的程序；与操作系统内核关系密切的程序。学习</a:t>
            </a:r>
            <a:r>
              <a:rPr lang="en-US" altLang="zh-CN" sz="2400" dirty="0"/>
              <a:t>C</a:t>
            </a:r>
            <a:r>
              <a:rPr lang="zh-CN" altLang="en-US" sz="2400" dirty="0"/>
              <a:t>语言能帮助我们学会在硬件层次上考虑问题。</a:t>
            </a:r>
          </a:p>
          <a:p>
            <a:r>
              <a:rPr lang="zh-CN" altLang="en-US" sz="2400" dirty="0" smtClean="0"/>
              <a:t>缺点：编程中</a:t>
            </a:r>
            <a:r>
              <a:rPr lang="zh-CN" altLang="en-US" sz="2400" dirty="0"/>
              <a:t>，你不得不花很多时间，考虑与你要解决的问题完全无关、且非常复杂的硬件资源管理问题。</a:t>
            </a:r>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24</a:t>
            </a:fld>
            <a:endParaRPr lang="en-US" dirty="0"/>
          </a:p>
        </p:txBody>
      </p:sp>
    </p:spTree>
    <p:extLst>
      <p:ext uri="{BB962C8B-B14F-4D97-AF65-F5344CB8AC3E}">
        <p14:creationId xmlns:p14="http://schemas.microsoft.com/office/powerpoint/2010/main" val="91946901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AC27A5A-7290-4DE1-BA94-4BE8A8E57DCF}" type="slidenum">
              <a:rPr lang="en-US" smtClean="0"/>
              <a:t>25</a:t>
            </a:fld>
            <a:endParaRPr lang="en-US" dirty="0"/>
          </a:p>
        </p:txBody>
      </p:sp>
      <p:pic>
        <p:nvPicPr>
          <p:cNvPr id="5" name="图片 4"/>
          <p:cNvPicPr>
            <a:picLocks noChangeAspect="1"/>
          </p:cNvPicPr>
          <p:nvPr/>
        </p:nvPicPr>
        <p:blipFill>
          <a:blip r:embed="rId3">
            <a:clrChange>
              <a:clrFrom>
                <a:srgbClr val="FFFFFF"/>
              </a:clrFrom>
              <a:clrTo>
                <a:srgbClr val="FFFFFF">
                  <a:alpha val="0"/>
                </a:srgbClr>
              </a:clrTo>
            </a:clrChange>
          </a:blip>
          <a:stretch>
            <a:fillRect/>
          </a:stretch>
        </p:blipFill>
        <p:spPr>
          <a:xfrm>
            <a:off x="318771" y="0"/>
            <a:ext cx="8538617" cy="6858000"/>
          </a:xfrm>
          <a:prstGeom prst="rect">
            <a:avLst/>
          </a:prstGeom>
        </p:spPr>
      </p:pic>
    </p:spTree>
    <p:extLst>
      <p:ext uri="{BB962C8B-B14F-4D97-AF65-F5344CB8AC3E}">
        <p14:creationId xmlns:p14="http://schemas.microsoft.com/office/powerpoint/2010/main" val="88729652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a:t>
            </a:r>
            <a:endParaRPr kumimoji="1" lang="zh-CN" altLang="en-US" dirty="0"/>
          </a:p>
        </p:txBody>
      </p:sp>
      <p:sp>
        <p:nvSpPr>
          <p:cNvPr id="3" name="内容占位符 2"/>
          <p:cNvSpPr>
            <a:spLocks noGrp="1"/>
          </p:cNvSpPr>
          <p:nvPr>
            <p:ph idx="1"/>
          </p:nvPr>
        </p:nvSpPr>
        <p:spPr/>
        <p:txBody>
          <a:bodyPr>
            <a:normAutofit/>
          </a:bodyPr>
          <a:lstStyle/>
          <a:p>
            <a:r>
              <a:rPr lang="en-US" altLang="zh-CN" sz="2400" dirty="0"/>
              <a:t>1967 </a:t>
            </a:r>
            <a:r>
              <a:rPr lang="zh-CN" altLang="en-US" sz="2400" dirty="0"/>
              <a:t>年，</a:t>
            </a:r>
            <a:r>
              <a:rPr lang="en-US" altLang="zh-CN" sz="2400" dirty="0" err="1"/>
              <a:t>Simula</a:t>
            </a:r>
            <a:r>
              <a:rPr lang="en-US" altLang="zh-CN" sz="2400" dirty="0"/>
              <a:t> </a:t>
            </a:r>
            <a:r>
              <a:rPr lang="zh-CN" altLang="en-US" sz="2400" dirty="0"/>
              <a:t>语言中第一次出现了面向对象 </a:t>
            </a:r>
            <a:r>
              <a:rPr lang="en-US" altLang="zh-CN" sz="2400" dirty="0"/>
              <a:t>(OO) </a:t>
            </a:r>
            <a:r>
              <a:rPr lang="zh-CN" altLang="en-US" sz="2400" dirty="0"/>
              <a:t>的</a:t>
            </a:r>
            <a:r>
              <a:rPr lang="zh-CN" altLang="en-US" sz="2400" dirty="0" smtClean="0"/>
              <a:t>概念。</a:t>
            </a:r>
            <a:endParaRPr lang="en-US" altLang="zh-CN" sz="2400" dirty="0" smtClean="0"/>
          </a:p>
          <a:p>
            <a:r>
              <a:rPr lang="en-US" altLang="zh-CN" sz="2400" dirty="0"/>
              <a:t>1979 </a:t>
            </a:r>
            <a:r>
              <a:rPr lang="zh-CN" altLang="en-US" sz="2400" dirty="0"/>
              <a:t>年，</a:t>
            </a:r>
            <a:r>
              <a:rPr lang="en-US" altLang="zh-CN" sz="2400" dirty="0"/>
              <a:t>Bjarne </a:t>
            </a:r>
            <a:r>
              <a:rPr lang="en-US" altLang="zh-CN" sz="2400" dirty="0" err="1"/>
              <a:t>Stroustrup</a:t>
            </a:r>
            <a:r>
              <a:rPr lang="en-US" altLang="zh-CN" sz="2400" dirty="0"/>
              <a:t> </a:t>
            </a:r>
            <a:r>
              <a:rPr lang="zh-CN" altLang="en-US" sz="2400" dirty="0"/>
              <a:t>借鉴 </a:t>
            </a:r>
            <a:r>
              <a:rPr lang="en-US" altLang="zh-CN" sz="2400" dirty="0" err="1"/>
              <a:t>Simula</a:t>
            </a:r>
            <a:r>
              <a:rPr lang="en-US" altLang="zh-CN" sz="2400" dirty="0"/>
              <a:t> </a:t>
            </a:r>
            <a:r>
              <a:rPr lang="zh-CN" altLang="en-US" sz="2400" dirty="0"/>
              <a:t>中 </a:t>
            </a:r>
            <a:r>
              <a:rPr lang="en-US" altLang="zh-CN" sz="2400" dirty="0" smtClean="0"/>
              <a:t>“Class” </a:t>
            </a:r>
            <a:r>
              <a:rPr lang="zh-CN" altLang="en-US" sz="2400" dirty="0"/>
              <a:t>的概念</a:t>
            </a:r>
            <a:r>
              <a:rPr lang="zh-CN" altLang="en-US" sz="2400" dirty="0" smtClean="0"/>
              <a:t>，增强 </a:t>
            </a:r>
            <a:r>
              <a:rPr lang="en-US" altLang="zh-CN" sz="2400" dirty="0"/>
              <a:t>C </a:t>
            </a:r>
            <a:r>
              <a:rPr lang="zh-CN" altLang="en-US" sz="2400" dirty="0" smtClean="0"/>
              <a:t>语言。</a:t>
            </a:r>
            <a:r>
              <a:rPr lang="en-US" altLang="zh-CN" sz="2400" dirty="0" smtClean="0"/>
              <a:t>“</a:t>
            </a:r>
            <a:r>
              <a:rPr lang="en-US" altLang="zh-CN" sz="2400" dirty="0" err="1" smtClean="0"/>
              <a:t>Cfront</a:t>
            </a:r>
            <a:r>
              <a:rPr lang="en-US" altLang="zh-CN" sz="2400" dirty="0" smtClean="0"/>
              <a:t>” </a:t>
            </a:r>
            <a:r>
              <a:rPr lang="zh-CN" altLang="en-US" sz="2400" dirty="0"/>
              <a:t>把 </a:t>
            </a:r>
            <a:r>
              <a:rPr lang="en-US" altLang="zh-CN" sz="2400" dirty="0"/>
              <a:t>C++ </a:t>
            </a:r>
            <a:r>
              <a:rPr lang="zh-CN" altLang="en-US" sz="2400" dirty="0"/>
              <a:t>代码转换为普通的 </a:t>
            </a:r>
            <a:r>
              <a:rPr lang="en-US" altLang="zh-CN" sz="2400" dirty="0"/>
              <a:t>C </a:t>
            </a:r>
            <a:r>
              <a:rPr lang="zh-CN" altLang="en-US" sz="2400" dirty="0" smtClean="0"/>
              <a:t>代码。</a:t>
            </a:r>
            <a:endParaRPr lang="zh-CN" altLang="en-US" sz="2400" dirty="0"/>
          </a:p>
          <a:p>
            <a:r>
              <a:rPr lang="en-US" altLang="zh-CN" sz="2400" dirty="0"/>
              <a:t>1983 </a:t>
            </a:r>
            <a:r>
              <a:rPr lang="zh-CN" altLang="en-US" sz="2400" dirty="0"/>
              <a:t>年，这种语言被命名为 </a:t>
            </a:r>
            <a:r>
              <a:rPr lang="en-US" altLang="zh-CN" sz="2400" dirty="0"/>
              <a:t>C</a:t>
            </a:r>
            <a:r>
              <a:rPr lang="en-US" altLang="zh-CN" sz="2400" dirty="0" smtClean="0"/>
              <a:t>++</a:t>
            </a:r>
            <a:r>
              <a:rPr lang="zh-CN" altLang="en-US" sz="2400" dirty="0" smtClean="0"/>
              <a:t>。</a:t>
            </a:r>
            <a:endParaRPr lang="en-US" altLang="zh-CN" sz="2400" dirty="0" smtClean="0"/>
          </a:p>
          <a:p>
            <a:r>
              <a:rPr lang="en-US" altLang="zh-CN" sz="2400" dirty="0" smtClean="0"/>
              <a:t>1990 </a:t>
            </a:r>
            <a:r>
              <a:rPr lang="zh-CN" altLang="en-US" sz="2400" dirty="0"/>
              <a:t>年， </a:t>
            </a:r>
            <a:r>
              <a:rPr lang="en-US" altLang="zh-CN" sz="2400" dirty="0"/>
              <a:t>Template(</a:t>
            </a:r>
            <a:r>
              <a:rPr lang="zh-CN" altLang="en-US" sz="2400" dirty="0"/>
              <a:t>模板</a:t>
            </a:r>
            <a:r>
              <a:rPr lang="en-US" altLang="zh-CN" sz="2400" dirty="0"/>
              <a:t>) </a:t>
            </a:r>
            <a:r>
              <a:rPr lang="zh-CN" altLang="en-US" sz="2400" dirty="0"/>
              <a:t>和 </a:t>
            </a:r>
            <a:r>
              <a:rPr lang="en-US" altLang="zh-CN" sz="2400" dirty="0"/>
              <a:t>Exception(</a:t>
            </a:r>
            <a:r>
              <a:rPr lang="zh-CN" altLang="en-US" sz="2400" dirty="0"/>
              <a:t>异常</a:t>
            </a:r>
            <a:r>
              <a:rPr lang="en-US" altLang="zh-CN" sz="2400" dirty="0"/>
              <a:t>) </a:t>
            </a:r>
            <a:r>
              <a:rPr lang="zh-CN" altLang="en-US" sz="2400" dirty="0" smtClean="0"/>
              <a:t>加入</a:t>
            </a:r>
            <a:endParaRPr lang="en-US" altLang="zh-CN" sz="2400" dirty="0" smtClean="0"/>
          </a:p>
          <a:p>
            <a:r>
              <a:rPr lang="zh-CN" altLang="en-US" sz="2400" dirty="0"/>
              <a:t>从</a:t>
            </a:r>
            <a:r>
              <a:rPr lang="en-US" altLang="zh-CN" sz="2400" dirty="0" err="1"/>
              <a:t>Simula</a:t>
            </a:r>
            <a:r>
              <a:rPr lang="zh-CN" altLang="en-US" sz="2400" dirty="0"/>
              <a:t>继承了</a:t>
            </a:r>
            <a:r>
              <a:rPr lang="zh-CN" altLang="en-US" sz="2400" dirty="0" smtClean="0"/>
              <a:t>类，</a:t>
            </a:r>
            <a:r>
              <a:rPr lang="zh-CN" altLang="en-US" sz="2400" dirty="0"/>
              <a:t>从</a:t>
            </a:r>
            <a:r>
              <a:rPr lang="en-US" altLang="zh-CN" sz="2400" dirty="0"/>
              <a:t>Algol68</a:t>
            </a:r>
            <a:r>
              <a:rPr lang="zh-CN" altLang="en-US" sz="2400" dirty="0"/>
              <a:t>继承了运算符重载、</a:t>
            </a:r>
            <a:r>
              <a:rPr lang="zh-CN" altLang="en-US" sz="2400" dirty="0" smtClean="0"/>
              <a:t>引用及</a:t>
            </a:r>
            <a:r>
              <a:rPr lang="zh-CN" altLang="en-US" sz="2400" dirty="0"/>
              <a:t>在任何地方声明</a:t>
            </a:r>
            <a:r>
              <a:rPr lang="zh-CN" altLang="en-US" sz="2400" dirty="0" smtClean="0"/>
              <a:t>变量，</a:t>
            </a:r>
            <a:r>
              <a:rPr lang="zh-CN" altLang="en-US" sz="2400" dirty="0"/>
              <a:t>从</a:t>
            </a:r>
            <a:r>
              <a:rPr lang="en-US" altLang="zh-CN" sz="2400" dirty="0"/>
              <a:t>BCPL</a:t>
            </a:r>
            <a:r>
              <a:rPr lang="zh-CN" altLang="en-US" sz="2400" dirty="0" smtClean="0"/>
              <a:t>获得</a:t>
            </a:r>
            <a:r>
              <a:rPr lang="en-US" altLang="zh-CN" sz="2400" dirty="0" smtClean="0"/>
              <a:t>//</a:t>
            </a:r>
            <a:r>
              <a:rPr lang="zh-CN" altLang="en-US" sz="2400" dirty="0"/>
              <a:t>注释，从</a:t>
            </a:r>
            <a:r>
              <a:rPr lang="en-US" altLang="zh-CN" sz="2400" dirty="0"/>
              <a:t>Ada</a:t>
            </a:r>
            <a:r>
              <a:rPr lang="zh-CN" altLang="en-US" sz="2400" dirty="0" smtClean="0"/>
              <a:t>得到模板</a:t>
            </a:r>
            <a:r>
              <a:rPr lang="zh-CN" altLang="en-US" sz="2400" dirty="0"/>
              <a:t>、名字空间，从</a:t>
            </a:r>
            <a:r>
              <a:rPr lang="en-US" altLang="zh-CN" sz="2400" dirty="0"/>
              <a:t>Ada</a:t>
            </a:r>
            <a:r>
              <a:rPr lang="zh-CN" altLang="en-US" sz="2400" dirty="0"/>
              <a:t>、</a:t>
            </a:r>
            <a:r>
              <a:rPr lang="en-US" altLang="zh-CN" sz="2400" dirty="0" err="1"/>
              <a:t>Clu</a:t>
            </a:r>
            <a:r>
              <a:rPr lang="zh-CN" altLang="en-US" sz="2400" dirty="0"/>
              <a:t>和</a:t>
            </a:r>
            <a:r>
              <a:rPr lang="en-US" altLang="zh-CN" sz="2400" dirty="0"/>
              <a:t>ML</a:t>
            </a:r>
            <a:r>
              <a:rPr lang="zh-CN" altLang="en-US" sz="2400" dirty="0" smtClean="0"/>
              <a:t>取来异常。</a:t>
            </a:r>
            <a:endParaRPr kumimoji="1" lang="en-US" altLang="zh-CN"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26</a:t>
            </a:fld>
            <a:endParaRPr lang="en-US" dirty="0"/>
          </a:p>
        </p:txBody>
      </p:sp>
    </p:spTree>
    <p:extLst>
      <p:ext uri="{BB962C8B-B14F-4D97-AF65-F5344CB8AC3E}">
        <p14:creationId xmlns:p14="http://schemas.microsoft.com/office/powerpoint/2010/main" val="139416373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C++</a:t>
            </a:r>
            <a:endParaRPr kumimoji="1" lang="zh-CN" altLang="en-US" dirty="0"/>
          </a:p>
        </p:txBody>
      </p:sp>
      <p:pic>
        <p:nvPicPr>
          <p:cNvPr id="6" name="内容占位符 5"/>
          <p:cNvPicPr>
            <a:picLocks noGrp="1" noChangeAspect="1"/>
          </p:cNvPicPr>
          <p:nvPr>
            <p:ph idx="1"/>
          </p:nvPr>
        </p:nvPicPr>
        <p:blipFill>
          <a:blip r:embed="rId2"/>
          <a:stretch>
            <a:fillRect/>
          </a:stretch>
        </p:blipFill>
        <p:spPr>
          <a:xfrm>
            <a:off x="1109966" y="1622687"/>
            <a:ext cx="6961797" cy="5070509"/>
          </a:xfrm>
          <a:prstGeom prst="rect">
            <a:avLst/>
          </a:prstGeom>
        </p:spPr>
      </p:pic>
      <p:sp>
        <p:nvSpPr>
          <p:cNvPr id="4" name="幻灯片编号占位符 3"/>
          <p:cNvSpPr>
            <a:spLocks noGrp="1"/>
          </p:cNvSpPr>
          <p:nvPr>
            <p:ph type="sldNum" sz="quarter" idx="12"/>
          </p:nvPr>
        </p:nvSpPr>
        <p:spPr/>
        <p:txBody>
          <a:bodyPr/>
          <a:lstStyle/>
          <a:p>
            <a:fld id="{2AC27A5A-7290-4DE1-BA94-4BE8A8E57DCF}" type="slidenum">
              <a:rPr lang="en-US" smtClean="0"/>
              <a:t>27</a:t>
            </a:fld>
            <a:endParaRPr lang="en-US" dirty="0"/>
          </a:p>
        </p:txBody>
      </p:sp>
      <p:sp>
        <p:nvSpPr>
          <p:cNvPr id="5" name="矩形 4"/>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48425998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a:t>
            </a:r>
            <a:endParaRPr kumimoji="1" lang="zh-CN" altLang="en-US" dirty="0"/>
          </a:p>
        </p:txBody>
      </p:sp>
      <p:sp>
        <p:nvSpPr>
          <p:cNvPr id="3" name="内容占位符 2"/>
          <p:cNvSpPr>
            <a:spLocks noGrp="1"/>
          </p:cNvSpPr>
          <p:nvPr>
            <p:ph idx="1"/>
          </p:nvPr>
        </p:nvSpPr>
        <p:spPr/>
        <p:txBody>
          <a:bodyPr>
            <a:normAutofit/>
          </a:bodyPr>
          <a:lstStyle/>
          <a:p>
            <a:r>
              <a:rPr lang="zh-CN" altLang="en-US" sz="2400" dirty="0" smtClean="0"/>
              <a:t>加入</a:t>
            </a:r>
            <a:r>
              <a:rPr lang="zh-CN" altLang="en-US" sz="2400" dirty="0"/>
              <a:t>了</a:t>
            </a:r>
            <a:r>
              <a:rPr lang="en-US" altLang="zh-CN" sz="2400" dirty="0"/>
              <a:t>Bool</a:t>
            </a:r>
            <a:r>
              <a:rPr lang="zh-CN" altLang="en-US" sz="2400" dirty="0"/>
              <a:t>类型（判断语句的安全性）、引用类型、重载、函数模板、异常处理、流、函数默认参数。</a:t>
            </a:r>
          </a:p>
          <a:p>
            <a:r>
              <a:rPr lang="zh-CN" altLang="en-US" sz="2400" dirty="0"/>
              <a:t>支持类和面向对象，封装、继承、多态。</a:t>
            </a:r>
            <a:r>
              <a:rPr lang="en-US" altLang="zh-CN" sz="2400" dirty="0"/>
              <a:t>(</a:t>
            </a:r>
            <a:r>
              <a:rPr lang="zh-CN" altLang="en-US" sz="2400" dirty="0"/>
              <a:t>这里第一次作业都说很多了，就不再细讲了</a:t>
            </a:r>
            <a:r>
              <a:rPr lang="en-US" altLang="zh-CN" sz="2400" dirty="0"/>
              <a:t>)</a:t>
            </a:r>
          </a:p>
          <a:p>
            <a:r>
              <a:rPr lang="zh-CN" altLang="en-US" sz="2400" dirty="0"/>
              <a:t>最新的很多</a:t>
            </a:r>
            <a:r>
              <a:rPr lang="en-US" altLang="zh-CN" sz="2400" dirty="0"/>
              <a:t>C++</a:t>
            </a:r>
            <a:r>
              <a:rPr lang="zh-CN" altLang="en-US" sz="2400" dirty="0"/>
              <a:t>的标准如</a:t>
            </a:r>
            <a:r>
              <a:rPr lang="en-US" altLang="zh-CN" sz="2400" dirty="0"/>
              <a:t>C++11</a:t>
            </a:r>
            <a:r>
              <a:rPr lang="zh-CN" altLang="en-US" sz="2400" dirty="0"/>
              <a:t>、</a:t>
            </a:r>
            <a:r>
              <a:rPr lang="en-US" altLang="zh-CN" sz="2400" dirty="0"/>
              <a:t>14</a:t>
            </a:r>
            <a:r>
              <a:rPr lang="zh-CN" altLang="en-US" sz="2400" dirty="0"/>
              <a:t>（以及最近的</a:t>
            </a:r>
            <a:r>
              <a:rPr lang="en-US" altLang="zh-CN" sz="2400" dirty="0"/>
              <a:t>C++17</a:t>
            </a:r>
            <a:r>
              <a:rPr lang="zh-CN" altLang="en-US" sz="2400" dirty="0"/>
              <a:t>），为这门古老的语言增加了很多新的活力，如自动类型等等</a:t>
            </a:r>
            <a:r>
              <a:rPr lang="zh-CN" altLang="en-US" sz="2400" dirty="0" smtClean="0"/>
              <a:t>。</a:t>
            </a:r>
            <a:endParaRPr lang="en-US" altLang="zh-CN" sz="2400" dirty="0" smtClean="0"/>
          </a:p>
          <a:p>
            <a:r>
              <a:rPr lang="zh-CN" altLang="en-US" sz="2400" dirty="0"/>
              <a:t>但</a:t>
            </a:r>
            <a:r>
              <a:rPr lang="en-US" altLang="zh-CN" sz="2400" dirty="0"/>
              <a:t>C++</a:t>
            </a:r>
            <a:r>
              <a:rPr lang="zh-CN" altLang="en-US" sz="2400" dirty="0"/>
              <a:t>语言的后向兼容性，虽然在</a:t>
            </a:r>
            <a:r>
              <a:rPr lang="en-US" altLang="zh-CN" sz="2400" dirty="0"/>
              <a:t>C++</a:t>
            </a:r>
            <a:r>
              <a:rPr lang="zh-CN" altLang="en-US" sz="2400" dirty="0"/>
              <a:t>的早期为其带来了大量的使用者，但是却让现代的</a:t>
            </a:r>
            <a:r>
              <a:rPr lang="en-US" altLang="zh-CN" sz="2400" dirty="0"/>
              <a:t>C</a:t>
            </a:r>
            <a:r>
              <a:rPr lang="zh-CN" altLang="en-US" sz="2400" dirty="0"/>
              <a:t>、</a:t>
            </a:r>
            <a:r>
              <a:rPr lang="en-US" altLang="zh-CN" sz="2400" dirty="0"/>
              <a:t>C++</a:t>
            </a:r>
            <a:r>
              <a:rPr lang="zh-CN" altLang="en-US" sz="2400" dirty="0"/>
              <a:t>语言背上了沉重的包袱。</a:t>
            </a:r>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28</a:t>
            </a:fld>
            <a:endParaRPr lang="en-US" dirty="0"/>
          </a:p>
        </p:txBody>
      </p:sp>
    </p:spTree>
    <p:extLst>
      <p:ext uri="{BB962C8B-B14F-4D97-AF65-F5344CB8AC3E}">
        <p14:creationId xmlns:p14="http://schemas.microsoft.com/office/powerpoint/2010/main" val="13630877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提纲</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b="1" dirty="0" smtClean="0">
                <a:solidFill>
                  <a:srgbClr val="FF0000"/>
                </a:solidFill>
              </a:rPr>
              <a:t>计算机与程序设计语言的起源</a:t>
            </a:r>
            <a:endParaRPr kumimoji="1" lang="en-US" altLang="zh-CN" sz="2400" b="1" dirty="0" smtClean="0">
              <a:solidFill>
                <a:srgbClr val="FF0000"/>
              </a:solidFill>
            </a:endParaRPr>
          </a:p>
          <a:p>
            <a:r>
              <a:rPr kumimoji="1" lang="zh-CN" altLang="en-US" sz="2400" dirty="0" smtClean="0"/>
              <a:t>早期高级语言</a:t>
            </a:r>
            <a:endParaRPr kumimoji="1" lang="en-US" altLang="zh-CN" sz="2400" dirty="0" smtClean="0"/>
          </a:p>
          <a:p>
            <a:pPr lvl="1"/>
            <a:r>
              <a:rPr kumimoji="1" lang="en-US" altLang="zh-CN" sz="2200" dirty="0" smtClean="0"/>
              <a:t>Fortran</a:t>
            </a:r>
            <a:r>
              <a:rPr kumimoji="1" lang="zh-CN" altLang="en-US" sz="2200" dirty="0" smtClean="0"/>
              <a:t>、</a:t>
            </a:r>
            <a:r>
              <a:rPr kumimoji="1" lang="en-US" altLang="zh-CN" sz="2200" dirty="0" smtClean="0"/>
              <a:t>Cobol</a:t>
            </a:r>
            <a:r>
              <a:rPr kumimoji="1" lang="zh-CN" altLang="en-US" sz="2200" dirty="0" smtClean="0"/>
              <a:t>、</a:t>
            </a:r>
            <a:r>
              <a:rPr kumimoji="1" lang="en-US" altLang="zh-CN" sz="2200" dirty="0" smtClean="0"/>
              <a:t>Algol</a:t>
            </a:r>
            <a:r>
              <a:rPr kumimoji="1" lang="zh-CN" altLang="en-US" sz="2200" dirty="0" smtClean="0"/>
              <a:t>、</a:t>
            </a:r>
            <a:r>
              <a:rPr kumimoji="1" lang="en-US" altLang="zh-CN" sz="2200" dirty="0" smtClean="0"/>
              <a:t>Lisp</a:t>
            </a:r>
          </a:p>
          <a:p>
            <a:r>
              <a:rPr kumimoji="1" lang="zh-CN" altLang="en-US" sz="2400" dirty="0" smtClean="0"/>
              <a:t>高级语言的发展</a:t>
            </a:r>
            <a:endParaRPr kumimoji="1" lang="en-US" altLang="zh-CN" sz="2400" dirty="0" smtClean="0"/>
          </a:p>
          <a:p>
            <a:pPr lvl="1"/>
            <a:r>
              <a:rPr kumimoji="1" lang="en-US" altLang="zh-CN" sz="2200" dirty="0" smtClean="0"/>
              <a:t>C</a:t>
            </a:r>
            <a:r>
              <a:rPr kumimoji="1" lang="zh-CN" altLang="en-US" sz="2200" dirty="0" smtClean="0"/>
              <a:t>、</a:t>
            </a:r>
            <a:r>
              <a:rPr kumimoji="1" lang="en-US" altLang="zh-CN" sz="2200" dirty="0" smtClean="0"/>
              <a:t>C++</a:t>
            </a:r>
            <a:r>
              <a:rPr kumimoji="1" lang="zh-CN" altLang="en-US" sz="2200" dirty="0" smtClean="0"/>
              <a:t>、</a:t>
            </a:r>
            <a:r>
              <a:rPr kumimoji="1" lang="en-US" altLang="zh-CN" sz="2200" dirty="0" smtClean="0"/>
              <a:t>python</a:t>
            </a:r>
            <a:r>
              <a:rPr kumimoji="1" lang="zh-CN" altLang="en-US" sz="2200" dirty="0" smtClean="0"/>
              <a:t>、</a:t>
            </a:r>
            <a:r>
              <a:rPr kumimoji="1" lang="en-US" altLang="zh-CN" sz="2200" dirty="0" smtClean="0"/>
              <a:t>java</a:t>
            </a:r>
            <a:r>
              <a:rPr kumimoji="1" lang="zh-CN" altLang="en-US" sz="2200" dirty="0" smtClean="0"/>
              <a:t>、</a:t>
            </a:r>
            <a:r>
              <a:rPr kumimoji="1" lang="en-US" altLang="zh-CN" sz="2200" dirty="0" smtClean="0"/>
              <a:t>C#</a:t>
            </a:r>
            <a:endParaRPr kumimoji="1" lang="en-US" altLang="zh-CN" sz="2200" dirty="0"/>
          </a:p>
          <a:p>
            <a:r>
              <a:rPr kumimoji="1" lang="zh-CN" altLang="en-US" sz="2400" dirty="0"/>
              <a:t>程序设计语言</a:t>
            </a:r>
            <a:r>
              <a:rPr kumimoji="1" lang="zh-CN" altLang="en-US" sz="2400" dirty="0" smtClean="0"/>
              <a:t>展望</a:t>
            </a:r>
            <a:endParaRPr kumimoji="1" lang="en-US" altLang="zh-CN" sz="2400" dirty="0"/>
          </a:p>
          <a:p>
            <a:pPr marL="457200" lvl="2">
              <a:spcBef>
                <a:spcPts val="1200"/>
              </a:spcBef>
              <a:spcAft>
                <a:spcPts val="0"/>
              </a:spcAft>
            </a:pPr>
            <a:r>
              <a:rPr kumimoji="1" lang="zh-CN" altLang="en-US" sz="2000" dirty="0"/>
              <a:t>声明式编程、元编程、自动并发</a:t>
            </a:r>
            <a:endParaRPr kumimoji="1" lang="zh-CN" altLang="en-US" sz="2200" b="1" dirty="0">
              <a:solidFill>
                <a:srgbClr val="FF0000"/>
              </a:solidFill>
            </a:endParaRPr>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2</a:t>
            </a:fld>
            <a:endParaRPr lang="en-US" dirty="0"/>
          </a:p>
        </p:txBody>
      </p:sp>
      <p:pic>
        <p:nvPicPr>
          <p:cNvPr id="6" name="图片 5"/>
          <p:cNvPicPr>
            <a:picLocks noChangeAspect="1"/>
          </p:cNvPicPr>
          <p:nvPr/>
        </p:nvPicPr>
        <p:blipFill>
          <a:blip r:embed="rId2"/>
          <a:stretch>
            <a:fillRect/>
          </a:stretch>
        </p:blipFill>
        <p:spPr>
          <a:xfrm>
            <a:off x="5021554" y="2121408"/>
            <a:ext cx="4122445" cy="3271782"/>
          </a:xfrm>
          <a:prstGeom prst="rect">
            <a:avLst/>
          </a:prstGeom>
        </p:spPr>
      </p:pic>
    </p:spTree>
    <p:extLst>
      <p:ext uri="{BB962C8B-B14F-4D97-AF65-F5344CB8AC3E}">
        <p14:creationId xmlns:p14="http://schemas.microsoft.com/office/powerpoint/2010/main" val="5116990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a:t>
            </a:r>
            <a:r>
              <a:rPr lang="en-US" altLang="zh-CN" dirty="0" smtClean="0"/>
              <a:t>++</a:t>
            </a:r>
            <a:r>
              <a:rPr lang="zh-CN" altLang="en-US" dirty="0" smtClean="0"/>
              <a:t>的槽点</a:t>
            </a:r>
            <a:endParaRPr kumimoji="1" lang="zh-CN" altLang="en-US" dirty="0"/>
          </a:p>
        </p:txBody>
      </p:sp>
      <p:sp>
        <p:nvSpPr>
          <p:cNvPr id="3" name="内容占位符 2"/>
          <p:cNvSpPr>
            <a:spLocks noGrp="1"/>
          </p:cNvSpPr>
          <p:nvPr>
            <p:ph idx="1"/>
          </p:nvPr>
        </p:nvSpPr>
        <p:spPr/>
        <p:txBody>
          <a:bodyPr>
            <a:normAutofit/>
          </a:bodyPr>
          <a:lstStyle/>
          <a:p>
            <a:r>
              <a:rPr lang="zh-CN" altLang="en-US" sz="2400" dirty="0" smtClean="0"/>
              <a:t>珍爱生命，远离</a:t>
            </a:r>
            <a:r>
              <a:rPr lang="en-US" altLang="zh-CN" sz="2400" dirty="0" smtClean="0"/>
              <a:t>C++</a:t>
            </a:r>
            <a:r>
              <a:rPr lang="zh-CN" altLang="en-US" sz="2400" dirty="0" smtClean="0"/>
              <a:t>（素材取自知乎，链接见文末）</a:t>
            </a:r>
            <a:endParaRPr lang="en-US" altLang="zh-CN" sz="2400" dirty="0" smtClean="0"/>
          </a:p>
          <a:p>
            <a:r>
              <a:rPr lang="en-US" altLang="zh-CN" sz="2400" dirty="0" smtClean="0"/>
              <a:t>STL</a:t>
            </a:r>
            <a:r>
              <a:rPr lang="zh-CN" altLang="en-US" sz="2400" dirty="0" smtClean="0"/>
              <a:t>等报错信息</a:t>
            </a:r>
            <a:endParaRPr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29</a:t>
            </a:fld>
            <a:endParaRPr lang="en-US" dirty="0"/>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2412" y="3344366"/>
            <a:ext cx="6769100" cy="1905000"/>
          </a:xfrm>
          <a:prstGeom prst="rect">
            <a:avLst/>
          </a:prstGeom>
        </p:spPr>
      </p:pic>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412" y="5422601"/>
            <a:ext cx="4610100" cy="1219200"/>
          </a:xfrm>
          <a:prstGeom prst="rect">
            <a:avLst/>
          </a:prstGeom>
        </p:spPr>
      </p:pic>
    </p:spTree>
    <p:extLst>
      <p:ext uri="{BB962C8B-B14F-4D97-AF65-F5344CB8AC3E}">
        <p14:creationId xmlns:p14="http://schemas.microsoft.com/office/powerpoint/2010/main" val="1661181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a:t>
            </a:r>
            <a:r>
              <a:rPr lang="en-US" altLang="zh-CN" dirty="0" smtClean="0"/>
              <a:t>++</a:t>
            </a:r>
            <a:r>
              <a:rPr lang="zh-CN" altLang="en-US" dirty="0" smtClean="0"/>
              <a:t>的槽点</a:t>
            </a:r>
            <a:endParaRPr kumimoji="1" lang="zh-CN" altLang="en-US" dirty="0"/>
          </a:p>
        </p:txBody>
      </p:sp>
      <p:sp>
        <p:nvSpPr>
          <p:cNvPr id="3" name="内容占位符 2"/>
          <p:cNvSpPr>
            <a:spLocks noGrp="1"/>
          </p:cNvSpPr>
          <p:nvPr>
            <p:ph idx="1"/>
          </p:nvPr>
        </p:nvSpPr>
        <p:spPr>
          <a:xfrm>
            <a:off x="685800" y="2121407"/>
            <a:ext cx="7772400" cy="4928749"/>
          </a:xfrm>
        </p:spPr>
        <p:txBody>
          <a:bodyPr>
            <a:normAutofit/>
          </a:bodyPr>
          <a:lstStyle/>
          <a:p>
            <a:r>
              <a:rPr lang="zh-CN" altLang="en-US" sz="2400" dirty="0" smtClean="0"/>
              <a:t>珍爱生命，远离</a:t>
            </a:r>
            <a:r>
              <a:rPr lang="en-US" altLang="zh-CN" sz="2400" dirty="0" smtClean="0"/>
              <a:t>C++</a:t>
            </a:r>
          </a:p>
          <a:p>
            <a:r>
              <a:rPr lang="en-US" altLang="zh-CN" sz="2400" dirty="0" smtClean="0"/>
              <a:t>STL</a:t>
            </a:r>
            <a:r>
              <a:rPr lang="zh-CN" altLang="en-US" sz="2400" dirty="0" smtClean="0"/>
              <a:t>等报错信息</a:t>
            </a:r>
            <a:endParaRPr lang="en-US" altLang="zh-CN" sz="2400" dirty="0" smtClean="0"/>
          </a:p>
          <a:p>
            <a:r>
              <a:rPr lang="zh-CN" altLang="en-US" sz="2400" dirty="0"/>
              <a:t>越来越</a:t>
            </a:r>
            <a:r>
              <a:rPr lang="zh-CN" altLang="en-US" sz="2400" dirty="0" smtClean="0"/>
              <a:t>复杂</a:t>
            </a:r>
            <a:endParaRPr lang="en-US" altLang="zh-CN" sz="2400" dirty="0" smtClean="0"/>
          </a:p>
          <a:p>
            <a:pPr lvl="1"/>
            <a:r>
              <a:rPr lang="zh-CN" altLang="en-US" sz="2200" dirty="0" smtClean="0"/>
              <a:t>绝大多数</a:t>
            </a:r>
            <a:r>
              <a:rPr lang="zh-CN" altLang="en-US" sz="2200" dirty="0"/>
              <a:t>的语言也是一样，无论是</a:t>
            </a:r>
            <a:r>
              <a:rPr lang="en-US" altLang="zh-CN" sz="2200" dirty="0" err="1"/>
              <a:t>js</a:t>
            </a:r>
            <a:r>
              <a:rPr lang="zh-CN" altLang="en-US" sz="2200" dirty="0"/>
              <a:t>对于各种规范的制定，</a:t>
            </a:r>
            <a:r>
              <a:rPr lang="en-US" altLang="zh-CN" sz="2200" dirty="0" err="1"/>
              <a:t>golang</a:t>
            </a:r>
            <a:r>
              <a:rPr lang="zh-CN" altLang="en-US" sz="2200" dirty="0"/>
              <a:t>对于语法的简化，还是</a:t>
            </a:r>
            <a:r>
              <a:rPr lang="en-US" altLang="zh-CN" sz="2200" dirty="0"/>
              <a:t>python</a:t>
            </a:r>
            <a:r>
              <a:rPr lang="zh-CN" altLang="en-US" sz="2200" dirty="0"/>
              <a:t>的简单和多样性的库的支持，其发展的目标就是越来越简单越来越好用</a:t>
            </a:r>
            <a:r>
              <a:rPr lang="zh-CN" altLang="en-US" sz="2200" dirty="0" smtClean="0"/>
              <a:t>。</a:t>
            </a:r>
            <a:endParaRPr lang="en-US" altLang="zh-CN" sz="2200" dirty="0" smtClean="0"/>
          </a:p>
          <a:p>
            <a:pPr lvl="1"/>
            <a:r>
              <a:rPr lang="zh-CN" altLang="en-US" sz="2200" dirty="0" smtClean="0"/>
              <a:t>然而</a:t>
            </a:r>
            <a:r>
              <a:rPr lang="en-US" altLang="zh-CN" sz="2200" dirty="0"/>
              <a:t>……</a:t>
            </a:r>
            <a:r>
              <a:rPr lang="zh-CN" altLang="en-US" sz="2200" dirty="0"/>
              <a:t>只有</a:t>
            </a:r>
            <a:r>
              <a:rPr lang="en-US" altLang="zh-CN" sz="2200" dirty="0" err="1"/>
              <a:t>c++</a:t>
            </a:r>
            <a:r>
              <a:rPr lang="en-US" altLang="zh-CN" sz="2200" dirty="0"/>
              <a:t>……</a:t>
            </a:r>
            <a:r>
              <a:rPr lang="zh-CN" altLang="en-US" sz="2200" dirty="0"/>
              <a:t>它的目标是：我会更加强大</a:t>
            </a:r>
            <a:r>
              <a:rPr lang="zh-CN" altLang="en-US" sz="2200" dirty="0" smtClean="0"/>
              <a:t>。</a:t>
            </a:r>
            <a:endParaRPr lang="en-US" altLang="zh-CN" sz="2200" dirty="0" smtClean="0"/>
          </a:p>
          <a:p>
            <a:pPr lvl="1"/>
            <a:r>
              <a:rPr lang="en-US" altLang="zh-CN" sz="2200" dirty="0" smtClean="0"/>
              <a:t>C++11</a:t>
            </a:r>
            <a:r>
              <a:rPr lang="zh-CN" altLang="en-US" sz="2200" dirty="0" smtClean="0"/>
              <a:t>？    </a:t>
            </a:r>
            <a:r>
              <a:rPr lang="en-US" altLang="zh-CN" sz="2200" dirty="0" smtClean="0"/>
              <a:t>C++14~</a:t>
            </a:r>
            <a:r>
              <a:rPr lang="zh-CN" altLang="en-US" sz="2200" dirty="0" smtClean="0"/>
              <a:t>    </a:t>
            </a:r>
            <a:r>
              <a:rPr lang="en-US" altLang="zh-CN" sz="2200" dirty="0" smtClean="0"/>
              <a:t>C++17</a:t>
            </a:r>
            <a:r>
              <a:rPr lang="zh-CN" altLang="en-US" sz="2200" dirty="0" smtClean="0"/>
              <a:t>！</a:t>
            </a:r>
            <a:endParaRPr lang="en-US" altLang="zh-CN" sz="2200" dirty="0" smtClean="0"/>
          </a:p>
          <a:p>
            <a:pPr lvl="1"/>
            <a:r>
              <a:rPr lang="en-US" altLang="zh-CN" sz="2400" dirty="0" err="1"/>
              <a:t>c++</a:t>
            </a:r>
            <a:r>
              <a:rPr lang="zh-CN" altLang="en-US" sz="2400" dirty="0"/>
              <a:t>终于集成了过程式，函数式，面向对象，泛型这几种范式于一体</a:t>
            </a:r>
            <a:r>
              <a:rPr lang="zh-CN" altLang="en-US" sz="2400" dirty="0" smtClean="0"/>
              <a:t>。</a:t>
            </a:r>
            <a:endParaRPr lang="en-US" altLang="zh-CN" sz="2400" dirty="0" smtClean="0"/>
          </a:p>
          <a:p>
            <a:pPr lvl="1"/>
            <a:r>
              <a:rPr lang="zh-CN" altLang="en-US" sz="2400" dirty="0"/>
              <a:t>相当于是同时学了武当，少林，华山，昆仑的心法，学的好的就像张无忌，学不好的就走火入魔。</a:t>
            </a:r>
            <a:endParaRPr lang="zh-CN" altLang="en-US" sz="22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30</a:t>
            </a:fld>
            <a:endParaRPr lang="en-US" dirty="0"/>
          </a:p>
        </p:txBody>
      </p:sp>
    </p:spTree>
    <p:extLst>
      <p:ext uri="{BB962C8B-B14F-4D97-AF65-F5344CB8AC3E}">
        <p14:creationId xmlns:p14="http://schemas.microsoft.com/office/powerpoint/2010/main" val="211209155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a:t>
            </a:r>
            <a:r>
              <a:rPr lang="en-US" altLang="zh-CN" dirty="0" smtClean="0"/>
              <a:t>++</a:t>
            </a:r>
            <a:r>
              <a:rPr lang="zh-CN" altLang="en-US" dirty="0" smtClean="0"/>
              <a:t>的槽点</a:t>
            </a:r>
            <a:endParaRPr kumimoji="1" lang="zh-CN" altLang="en-US" dirty="0"/>
          </a:p>
        </p:txBody>
      </p:sp>
      <p:sp>
        <p:nvSpPr>
          <p:cNvPr id="3" name="内容占位符 2"/>
          <p:cNvSpPr>
            <a:spLocks noGrp="1"/>
          </p:cNvSpPr>
          <p:nvPr>
            <p:ph idx="1"/>
          </p:nvPr>
        </p:nvSpPr>
        <p:spPr/>
        <p:txBody>
          <a:bodyPr>
            <a:normAutofit/>
          </a:bodyPr>
          <a:lstStyle/>
          <a:p>
            <a:r>
              <a:rPr lang="zh-CN" altLang="en-US" sz="2400" dirty="0" smtClean="0"/>
              <a:t>珍爱生命，远离</a:t>
            </a:r>
            <a:r>
              <a:rPr lang="en-US" altLang="zh-CN" sz="2400" dirty="0" smtClean="0"/>
              <a:t>C++</a:t>
            </a:r>
          </a:p>
          <a:p>
            <a:r>
              <a:rPr lang="en-US" altLang="zh-CN" sz="2400" dirty="0" smtClean="0"/>
              <a:t>STL</a:t>
            </a:r>
            <a:r>
              <a:rPr lang="zh-CN" altLang="en-US" sz="2400" dirty="0" smtClean="0"/>
              <a:t>等报错信息</a:t>
            </a:r>
            <a:endParaRPr lang="en-US" altLang="zh-CN" sz="2400" dirty="0" smtClean="0"/>
          </a:p>
          <a:p>
            <a:r>
              <a:rPr lang="zh-CN" altLang="en-US" sz="2400" dirty="0" smtClean="0"/>
              <a:t>越来越复杂</a:t>
            </a:r>
            <a:endParaRPr lang="en-US" altLang="zh-CN" sz="2400" dirty="0" smtClean="0"/>
          </a:p>
          <a:p>
            <a:r>
              <a:rPr lang="zh-CN" altLang="en-US" sz="2400" dirty="0" smtClean="0"/>
              <a:t>没有垃圾回收</a:t>
            </a:r>
            <a:endParaRPr lang="en-US" altLang="zh-CN" sz="2400" dirty="0" smtClean="0"/>
          </a:p>
          <a:p>
            <a:pPr lvl="1"/>
            <a:r>
              <a:rPr lang="en-US" altLang="zh-CN" sz="2200" dirty="0"/>
              <a:t>C++</a:t>
            </a:r>
            <a:r>
              <a:rPr lang="zh-CN" altLang="en-US" sz="2200" dirty="0"/>
              <a:t>可以直接销毁内存，这就是</a:t>
            </a:r>
            <a:r>
              <a:rPr lang="en-US" altLang="zh-CN" sz="2200" dirty="0"/>
              <a:t>C++</a:t>
            </a:r>
            <a:r>
              <a:rPr lang="zh-CN" altLang="en-US" sz="2200" dirty="0"/>
              <a:t>强大的地方，也是他辣鸡的</a:t>
            </a:r>
            <a:r>
              <a:rPr lang="zh-CN" altLang="en-US" sz="2200" dirty="0" smtClean="0"/>
              <a:t>地方</a:t>
            </a:r>
            <a:r>
              <a:rPr lang="zh-CN" altLang="en-US" sz="2200" dirty="0"/>
              <a:t>。</a:t>
            </a:r>
            <a:endParaRPr lang="en-US" altLang="zh-CN" sz="2200" dirty="0" smtClean="0"/>
          </a:p>
          <a:p>
            <a:pPr lvl="1"/>
            <a:r>
              <a:rPr lang="zh-CN" altLang="en-US" sz="2200" dirty="0" smtClean="0"/>
              <a:t>内存</a:t>
            </a:r>
            <a:r>
              <a:rPr lang="zh-CN" altLang="en-US" sz="2200" dirty="0"/>
              <a:t>销毁这个操作，是工作量很大且很容易出乱子的</a:t>
            </a:r>
            <a:r>
              <a:rPr lang="zh-CN" altLang="en-US" sz="2200" dirty="0" smtClean="0"/>
              <a:t>。</a:t>
            </a:r>
            <a:endParaRPr lang="en-US" altLang="zh-CN" sz="2200" dirty="0" smtClean="0"/>
          </a:p>
          <a:p>
            <a:pPr lvl="1"/>
            <a:r>
              <a:rPr lang="zh-CN" altLang="en-US" sz="2200" dirty="0"/>
              <a:t>设计</a:t>
            </a:r>
            <a:r>
              <a:rPr lang="en-US" altLang="zh-CN" sz="2200" dirty="0" err="1"/>
              <a:t>gc</a:t>
            </a:r>
            <a:r>
              <a:rPr lang="zh-CN" altLang="en-US" sz="2200" dirty="0"/>
              <a:t>。宁可牺牲一些“程序运行效率”，也要保证“程序开发效率”。</a:t>
            </a:r>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31</a:t>
            </a:fld>
            <a:endParaRPr lang="en-US" dirty="0"/>
          </a:p>
        </p:txBody>
      </p:sp>
    </p:spTree>
    <p:extLst>
      <p:ext uri="{BB962C8B-B14F-4D97-AF65-F5344CB8AC3E}">
        <p14:creationId xmlns:p14="http://schemas.microsoft.com/office/powerpoint/2010/main" val="154325533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函数声明的</a:t>
            </a:r>
            <a:r>
              <a:rPr kumimoji="1" lang="en-US" altLang="zh-CN" dirty="0" smtClean="0"/>
              <a:t>4</a:t>
            </a:r>
            <a:r>
              <a:rPr kumimoji="1" lang="zh-CN" altLang="en-US" dirty="0" smtClean="0"/>
              <a:t>种写法</a:t>
            </a:r>
            <a:endParaRPr kumimoji="1" lang="zh-CN" altLang="en-US" dirty="0"/>
          </a:p>
        </p:txBody>
      </p:sp>
      <p:sp>
        <p:nvSpPr>
          <p:cNvPr id="3" name="内容占位符 2"/>
          <p:cNvSpPr>
            <a:spLocks noGrp="1"/>
          </p:cNvSpPr>
          <p:nvPr>
            <p:ph idx="1"/>
          </p:nvPr>
        </p:nvSpPr>
        <p:spPr/>
        <p:txBody>
          <a:bodyPr/>
          <a:lstStyle/>
          <a:p>
            <a:pPr>
              <a:lnSpc>
                <a:spcPct val="100000"/>
              </a:lnSpc>
              <a:spcBef>
                <a:spcPts val="0"/>
              </a:spcBef>
              <a:buClrTx/>
              <a:buSzTx/>
            </a:pPr>
            <a:r>
              <a:rPr kumimoji="1" lang="en-US" altLang="zh-CN" dirty="0">
                <a:hlinkClick r:id="rId2"/>
              </a:rPr>
              <a:t>https://</a:t>
            </a:r>
            <a:r>
              <a:rPr kumimoji="1" lang="en-US" altLang="zh-CN" dirty="0" smtClean="0">
                <a:hlinkClick r:id="rId2"/>
              </a:rPr>
              <a:t>www.zhihu.com/question/48690700/answer/112513177</a:t>
            </a:r>
            <a:r>
              <a:rPr kumimoji="1" lang="zh-CN" altLang="en-US" dirty="0" smtClean="0"/>
              <a:t> </a:t>
            </a:r>
            <a:endParaRPr kumimoji="1" lang="en-US" altLang="zh-CN" dirty="0" smtClean="0"/>
          </a:p>
          <a:p>
            <a:pPr>
              <a:lnSpc>
                <a:spcPct val="100000"/>
              </a:lnSpc>
              <a:spcBef>
                <a:spcPts val="0"/>
              </a:spcBef>
              <a:buClrTx/>
              <a:buSzTx/>
            </a:pPr>
            <a:r>
              <a:rPr lang="zh-CN" altLang="en-US" sz="2400" dirty="0" smtClean="0"/>
              <a:t>标准版：</a:t>
            </a:r>
            <a:endParaRPr lang="en-US" altLang="zh-CN" sz="2400" dirty="0"/>
          </a:p>
          <a:p>
            <a:pPr marL="0" indent="0">
              <a:lnSpc>
                <a:spcPct val="100000"/>
              </a:lnSpc>
              <a:spcBef>
                <a:spcPts val="0"/>
              </a:spcBef>
              <a:buClrTx/>
              <a:buSzTx/>
              <a:buNone/>
            </a:pPr>
            <a:r>
              <a:rPr lang="en-US" altLang="zh-CN" sz="2400" dirty="0" err="1" smtClean="0"/>
              <a:t>int</a:t>
            </a:r>
            <a:r>
              <a:rPr lang="en-US" altLang="zh-CN" sz="2400" dirty="0" smtClean="0"/>
              <a:t> </a:t>
            </a:r>
            <a:r>
              <a:rPr lang="en-US" altLang="zh-CN" sz="2400" dirty="0"/>
              <a:t>power(</a:t>
            </a:r>
            <a:r>
              <a:rPr lang="en-US" altLang="zh-CN" sz="2400" dirty="0" err="1"/>
              <a:t>int</a:t>
            </a:r>
            <a:r>
              <a:rPr lang="en-US" altLang="zh-CN" sz="2400" dirty="0"/>
              <a:t> m, </a:t>
            </a:r>
            <a:r>
              <a:rPr lang="en-US" altLang="zh-CN" sz="2400" dirty="0" err="1"/>
              <a:t>int</a:t>
            </a:r>
            <a:r>
              <a:rPr lang="en-US" altLang="zh-CN" sz="2400" dirty="0"/>
              <a:t> n</a:t>
            </a:r>
            <a:r>
              <a:rPr lang="en-US" altLang="zh-CN" sz="2400" dirty="0" smtClean="0"/>
              <a:t>)</a:t>
            </a:r>
          </a:p>
          <a:p>
            <a:pPr>
              <a:lnSpc>
                <a:spcPct val="100000"/>
              </a:lnSpc>
              <a:spcBef>
                <a:spcPts val="0"/>
              </a:spcBef>
              <a:buClrTx/>
              <a:buSzTx/>
            </a:pPr>
            <a:r>
              <a:rPr lang="zh-CN" altLang="en-US" sz="2400" dirty="0" smtClean="0"/>
              <a:t>省略版</a:t>
            </a:r>
            <a:endParaRPr lang="en-US" altLang="zh-CN" sz="2400" dirty="0" smtClean="0"/>
          </a:p>
          <a:p>
            <a:pPr marL="0" indent="0">
              <a:lnSpc>
                <a:spcPct val="100000"/>
              </a:lnSpc>
              <a:spcBef>
                <a:spcPts val="0"/>
              </a:spcBef>
              <a:buClrTx/>
              <a:buSzTx/>
              <a:buNone/>
            </a:pPr>
            <a:r>
              <a:rPr lang="en-US" altLang="zh-CN" sz="2400" dirty="0" smtClean="0"/>
              <a:t>power(</a:t>
            </a:r>
            <a:r>
              <a:rPr lang="en-US" altLang="zh-CN" sz="2400" dirty="0" err="1" smtClean="0"/>
              <a:t>int</a:t>
            </a:r>
            <a:r>
              <a:rPr lang="en-US" altLang="zh-CN" sz="2400" dirty="0" smtClean="0"/>
              <a:t> </a:t>
            </a:r>
            <a:r>
              <a:rPr lang="en-US" altLang="zh-CN" sz="2400" dirty="0"/>
              <a:t>m, </a:t>
            </a:r>
            <a:r>
              <a:rPr lang="en-US" altLang="zh-CN" sz="2400" dirty="0" err="1"/>
              <a:t>int</a:t>
            </a:r>
            <a:r>
              <a:rPr lang="en-US" altLang="zh-CN" sz="2400" dirty="0"/>
              <a:t> n</a:t>
            </a:r>
            <a:r>
              <a:rPr lang="en-US" altLang="zh-CN" sz="2400" dirty="0" smtClean="0"/>
              <a:t>)</a:t>
            </a:r>
            <a:r>
              <a:rPr kumimoji="1" lang="en-US" altLang="zh-CN" sz="2400" dirty="0" smtClean="0"/>
              <a:t>		</a:t>
            </a:r>
            <a:r>
              <a:rPr lang="en-US" altLang="zh-CN" sz="2400" dirty="0"/>
              <a:t> power(</a:t>
            </a:r>
            <a:r>
              <a:rPr lang="en-US" altLang="zh-CN" sz="2400" dirty="0" err="1"/>
              <a:t>int</a:t>
            </a:r>
            <a:r>
              <a:rPr lang="en-US" altLang="zh-CN" sz="2400" dirty="0"/>
              <a:t>, </a:t>
            </a:r>
            <a:r>
              <a:rPr lang="en-US" altLang="zh-CN" sz="2400" dirty="0" err="1"/>
              <a:t>int</a:t>
            </a:r>
            <a:r>
              <a:rPr lang="en-US" altLang="zh-CN" sz="2400" dirty="0" smtClean="0"/>
              <a:t>)</a:t>
            </a:r>
          </a:p>
          <a:p>
            <a:pPr>
              <a:lnSpc>
                <a:spcPct val="100000"/>
              </a:lnSpc>
              <a:spcBef>
                <a:spcPts val="0"/>
              </a:spcBef>
              <a:buClrTx/>
              <a:buSzTx/>
            </a:pPr>
            <a:r>
              <a:rPr lang="zh-CN" altLang="en-US" sz="2400" dirty="0" smtClean="0"/>
              <a:t>老版：</a:t>
            </a:r>
            <a:endParaRPr lang="en-US" altLang="zh-CN" sz="2400" dirty="0" smtClean="0"/>
          </a:p>
          <a:p>
            <a:pPr marL="0" indent="0">
              <a:lnSpc>
                <a:spcPct val="100000"/>
              </a:lnSpc>
              <a:spcBef>
                <a:spcPts val="0"/>
              </a:spcBef>
              <a:buClrTx/>
              <a:buSzTx/>
              <a:buNone/>
            </a:pPr>
            <a:r>
              <a:rPr lang="en-US" altLang="zh-CN" sz="2400" dirty="0" smtClean="0"/>
              <a:t>power(base</a:t>
            </a:r>
            <a:r>
              <a:rPr lang="en-US" altLang="zh-CN" sz="2400" dirty="0"/>
              <a:t>, n) </a:t>
            </a:r>
            <a:r>
              <a:rPr lang="en-US" altLang="zh-CN" sz="2400" dirty="0" err="1"/>
              <a:t>int</a:t>
            </a:r>
            <a:r>
              <a:rPr lang="en-US" altLang="zh-CN" sz="2400" dirty="0"/>
              <a:t> base, n</a:t>
            </a:r>
            <a:r>
              <a:rPr lang="en-US" altLang="zh-CN" sz="2400" dirty="0" smtClean="0"/>
              <a:t>;</a:t>
            </a:r>
          </a:p>
          <a:p>
            <a:pPr>
              <a:lnSpc>
                <a:spcPct val="100000"/>
              </a:lnSpc>
              <a:spcBef>
                <a:spcPts val="0"/>
              </a:spcBef>
              <a:buClrTx/>
              <a:buSzTx/>
            </a:pPr>
            <a:r>
              <a:rPr lang="zh-CN" altLang="en-US" sz="2400" dirty="0" smtClean="0"/>
              <a:t>新版：</a:t>
            </a:r>
            <a:endParaRPr lang="en-US" altLang="zh-CN" sz="2400" dirty="0" smtClean="0"/>
          </a:p>
          <a:p>
            <a:pPr marL="0" indent="0">
              <a:lnSpc>
                <a:spcPct val="100000"/>
              </a:lnSpc>
              <a:spcBef>
                <a:spcPts val="0"/>
              </a:spcBef>
              <a:buClrTx/>
              <a:buSzTx/>
              <a:buNone/>
            </a:pPr>
            <a:r>
              <a:rPr lang="en-US" altLang="zh-CN" sz="2400" dirty="0"/>
              <a:t>auto power(</a:t>
            </a:r>
            <a:r>
              <a:rPr lang="en-US" altLang="zh-CN" sz="2400" dirty="0" err="1"/>
              <a:t>int</a:t>
            </a:r>
            <a:r>
              <a:rPr lang="en-US" altLang="zh-CN" sz="2400" dirty="0"/>
              <a:t> m, </a:t>
            </a:r>
            <a:r>
              <a:rPr lang="en-US" altLang="zh-CN" sz="2400" dirty="0" err="1"/>
              <a:t>int</a:t>
            </a:r>
            <a:r>
              <a:rPr lang="en-US" altLang="zh-CN" sz="2400" dirty="0"/>
              <a:t> n) -&gt; </a:t>
            </a:r>
            <a:r>
              <a:rPr lang="en-US" altLang="zh-CN" sz="2400" dirty="0" err="1"/>
              <a:t>int</a:t>
            </a:r>
            <a:r>
              <a:rPr lang="en-US" altLang="zh-CN" sz="2400" dirty="0"/>
              <a:t>;</a:t>
            </a:r>
            <a:endParaRPr lang="en-US" altLang="zh-CN" sz="2400" dirty="0" smtClean="0"/>
          </a:p>
        </p:txBody>
      </p:sp>
      <p:sp>
        <p:nvSpPr>
          <p:cNvPr id="4" name="幻灯片编号占位符 3"/>
          <p:cNvSpPr>
            <a:spLocks noGrp="1"/>
          </p:cNvSpPr>
          <p:nvPr>
            <p:ph type="sldNum" sz="quarter" idx="12"/>
          </p:nvPr>
        </p:nvSpPr>
        <p:spPr/>
        <p:txBody>
          <a:bodyPr/>
          <a:lstStyle/>
          <a:p>
            <a:fld id="{2AC27A5A-7290-4DE1-BA94-4BE8A8E57DCF}" type="slidenum">
              <a:rPr lang="en-US" smtClean="0"/>
              <a:t>32</a:t>
            </a:fld>
            <a:endParaRPr lang="en-US" dirty="0"/>
          </a:p>
        </p:txBody>
      </p:sp>
      <p:sp>
        <p:nvSpPr>
          <p:cNvPr id="5" name="矩形 4"/>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7814888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2000" dirty="0" smtClean="0"/>
              <a:t>（转自知乎，链接见文末）</a:t>
            </a:r>
            <a:endParaRPr kumimoji="1" lang="zh-CN" altLang="en-US" sz="2000" dirty="0"/>
          </a:p>
        </p:txBody>
      </p:sp>
      <p:pic>
        <p:nvPicPr>
          <p:cNvPr id="5" name="内容占位符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2221331"/>
            <a:ext cx="7772400" cy="3850437"/>
          </a:xfrm>
        </p:spPr>
      </p:pic>
      <p:sp>
        <p:nvSpPr>
          <p:cNvPr id="4" name="幻灯片编号占位符 3"/>
          <p:cNvSpPr>
            <a:spLocks noGrp="1"/>
          </p:cNvSpPr>
          <p:nvPr>
            <p:ph type="sldNum" sz="quarter" idx="12"/>
          </p:nvPr>
        </p:nvSpPr>
        <p:spPr/>
        <p:txBody>
          <a:bodyPr/>
          <a:lstStyle/>
          <a:p>
            <a:fld id="{2AC27A5A-7290-4DE1-BA94-4BE8A8E57DCF}" type="slidenum">
              <a:rPr lang="en-US" smtClean="0"/>
              <a:t>33</a:t>
            </a:fld>
            <a:endParaRPr lang="en-US" dirty="0"/>
          </a:p>
        </p:txBody>
      </p:sp>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46247680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python</a:t>
            </a:r>
            <a:endParaRPr kumimoji="1" lang="zh-CN" altLang="en-US" dirty="0"/>
          </a:p>
        </p:txBody>
      </p:sp>
      <p:sp>
        <p:nvSpPr>
          <p:cNvPr id="3" name="内容占位符 2"/>
          <p:cNvSpPr>
            <a:spLocks noGrp="1"/>
          </p:cNvSpPr>
          <p:nvPr>
            <p:ph idx="1"/>
          </p:nvPr>
        </p:nvSpPr>
        <p:spPr/>
        <p:txBody>
          <a:bodyPr>
            <a:normAutofit/>
          </a:bodyPr>
          <a:lstStyle/>
          <a:p>
            <a:r>
              <a:rPr lang="zh-CN" altLang="en-US" sz="2400" dirty="0" smtClean="0"/>
              <a:t>背景：</a:t>
            </a:r>
            <a:r>
              <a:rPr lang="en-US" altLang="zh-CN" sz="2400" dirty="0" smtClean="0"/>
              <a:t>80</a:t>
            </a:r>
            <a:r>
              <a:rPr lang="zh-CN" altLang="en-US" sz="2400" dirty="0" smtClean="0"/>
              <a:t>年代，为增进</a:t>
            </a:r>
            <a:r>
              <a:rPr lang="zh-CN" altLang="en-US" sz="2400" dirty="0"/>
              <a:t>效率，</a:t>
            </a:r>
            <a:r>
              <a:rPr lang="zh-CN" altLang="en-US" sz="2400" dirty="0" smtClean="0"/>
              <a:t>语言迫使</a:t>
            </a:r>
            <a:r>
              <a:rPr lang="zh-CN" altLang="en-US" sz="2400" dirty="0"/>
              <a:t>程序员像计算机一样</a:t>
            </a:r>
            <a:r>
              <a:rPr lang="zh-CN" altLang="en-US" sz="2400" dirty="0" smtClean="0"/>
              <a:t>思考，以写</a:t>
            </a:r>
            <a:r>
              <a:rPr lang="zh-CN" altLang="en-US" sz="2400" dirty="0"/>
              <a:t>出更符合机器口味的</a:t>
            </a:r>
            <a:r>
              <a:rPr lang="zh-CN" altLang="en-US" sz="2400" dirty="0" smtClean="0"/>
              <a:t>程序。</a:t>
            </a:r>
            <a:endParaRPr lang="en-US" altLang="zh-CN" sz="2400" dirty="0" smtClean="0"/>
          </a:p>
          <a:p>
            <a:r>
              <a:rPr lang="zh-CN" altLang="en-US" sz="2400" dirty="0" smtClean="0"/>
              <a:t>即使知道如何用</a:t>
            </a:r>
            <a:r>
              <a:rPr lang="en-US" altLang="zh-CN" sz="2400" dirty="0" smtClean="0"/>
              <a:t>C</a:t>
            </a:r>
            <a:r>
              <a:rPr lang="zh-CN" altLang="en-US" sz="2400" dirty="0" smtClean="0"/>
              <a:t>写出某个</a:t>
            </a:r>
            <a:r>
              <a:rPr lang="zh-CN" altLang="en-US" sz="2400" dirty="0"/>
              <a:t>功能</a:t>
            </a:r>
            <a:r>
              <a:rPr lang="zh-CN" altLang="en-US" sz="2400" dirty="0" smtClean="0"/>
              <a:t>，编程仍需大量</a:t>
            </a:r>
            <a:r>
              <a:rPr lang="zh-CN" altLang="en-US" sz="2400" dirty="0"/>
              <a:t>的</a:t>
            </a:r>
            <a:r>
              <a:rPr lang="zh-CN" altLang="en-US" sz="2400" dirty="0" smtClean="0"/>
              <a:t>时间。</a:t>
            </a:r>
            <a:endParaRPr lang="en-US" altLang="zh-CN" sz="2400" dirty="0"/>
          </a:p>
          <a:p>
            <a:r>
              <a:rPr lang="en-US" altLang="zh-CN" sz="2400" dirty="0"/>
              <a:t>Bourne </a:t>
            </a:r>
            <a:r>
              <a:rPr lang="en-US" altLang="zh-CN" sz="2400" dirty="0" smtClean="0"/>
              <a:t>Shell</a:t>
            </a:r>
            <a:r>
              <a:rPr lang="zh-CN" altLang="en-US" sz="2400" dirty="0" smtClean="0"/>
              <a:t>（</a:t>
            </a:r>
            <a:r>
              <a:rPr lang="zh-CN" altLang="en-US" sz="2400" dirty="0"/>
              <a:t> </a:t>
            </a:r>
            <a:r>
              <a:rPr lang="en-US" altLang="zh-CN" sz="2400" dirty="0" smtClean="0"/>
              <a:t>UNIX</a:t>
            </a:r>
            <a:r>
              <a:rPr lang="zh-CN" altLang="en-US" sz="2400" dirty="0" smtClean="0"/>
              <a:t> </a:t>
            </a:r>
            <a:r>
              <a:rPr lang="en-US" altLang="zh-CN" sz="2400" dirty="0" smtClean="0"/>
              <a:t>interpreter</a:t>
            </a:r>
            <a:r>
              <a:rPr lang="zh-CN" altLang="en-US" sz="2400" dirty="0" smtClean="0"/>
              <a:t>）</a:t>
            </a:r>
            <a:r>
              <a:rPr lang="zh-CN" altLang="en-US" sz="2400" dirty="0"/>
              <a:t>本质是调用</a:t>
            </a:r>
            <a:r>
              <a:rPr lang="zh-CN" altLang="en-US" sz="2400" dirty="0" smtClean="0"/>
              <a:t>命令，虽然很像胶水，但功能不齐全（如没有数值类型）</a:t>
            </a:r>
            <a:endParaRPr lang="en-US" altLang="zh-CN" sz="2400" dirty="0" smtClean="0"/>
          </a:p>
          <a:p>
            <a:r>
              <a:rPr lang="en-US" altLang="zh-CN" sz="2400" dirty="0" smtClean="0"/>
              <a:t>ABC</a:t>
            </a:r>
            <a:r>
              <a:rPr lang="zh-CN" altLang="en-US" sz="2400" dirty="0" smtClean="0"/>
              <a:t>语言虽然满足需求，但缺点过多：</a:t>
            </a:r>
            <a:r>
              <a:rPr lang="zh-CN" altLang="en-US" sz="2400" dirty="0"/>
              <a:t>可拓展性</a:t>
            </a:r>
            <a:r>
              <a:rPr lang="zh-CN" altLang="en-US" sz="2400" dirty="0" smtClean="0"/>
              <a:t>差、读写文件困难、过度革新（符号太像自然语言了）、传播困难（编译器过大）</a:t>
            </a:r>
            <a:endParaRPr lang="en-US" altLang="zh-CN" sz="2400" dirty="0" smtClean="0"/>
          </a:p>
          <a:p>
            <a:r>
              <a:rPr kumimoji="1" lang="en-US" altLang="zh-CN" sz="2400" dirty="0" smtClean="0"/>
              <a:t>1989</a:t>
            </a:r>
            <a:r>
              <a:rPr kumimoji="1" lang="zh-CN" altLang="en-US" sz="2400" dirty="0" smtClean="0"/>
              <a:t>年圣诞开始设计，</a:t>
            </a:r>
            <a:r>
              <a:rPr lang="zh-CN" altLang="en-US" sz="2400" dirty="0" smtClean="0"/>
              <a:t>一</a:t>
            </a:r>
            <a:r>
              <a:rPr lang="zh-CN" altLang="en-US" sz="2400" dirty="0"/>
              <a:t>种</a:t>
            </a:r>
            <a:r>
              <a:rPr lang="en-US" altLang="zh-CN" sz="2400" dirty="0"/>
              <a:t>C</a:t>
            </a:r>
            <a:r>
              <a:rPr lang="zh-CN" altLang="en-US" sz="2400" dirty="0"/>
              <a:t>和</a:t>
            </a:r>
            <a:r>
              <a:rPr lang="en-US" altLang="zh-CN" sz="2400" dirty="0"/>
              <a:t>shell</a:t>
            </a:r>
            <a:r>
              <a:rPr lang="zh-CN" altLang="en-US" sz="2400" dirty="0"/>
              <a:t>之间，功能全面，易学易用，可拓展的</a:t>
            </a:r>
            <a:r>
              <a:rPr lang="zh-CN" altLang="en-US" sz="2400" dirty="0" smtClean="0"/>
              <a:t>语言。</a:t>
            </a:r>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34</a:t>
            </a:fld>
            <a:endParaRPr lang="en-US" dirty="0"/>
          </a:p>
        </p:txBody>
      </p:sp>
    </p:spTree>
    <p:extLst>
      <p:ext uri="{BB962C8B-B14F-4D97-AF65-F5344CB8AC3E}">
        <p14:creationId xmlns:p14="http://schemas.microsoft.com/office/powerpoint/2010/main" val="156791265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python</a:t>
            </a:r>
            <a:endParaRPr kumimoji="1" lang="zh-CN" altLang="en-US" dirty="0"/>
          </a:p>
        </p:txBody>
      </p:sp>
      <p:sp>
        <p:nvSpPr>
          <p:cNvPr id="3" name="内容占位符 2"/>
          <p:cNvSpPr>
            <a:spLocks noGrp="1"/>
          </p:cNvSpPr>
          <p:nvPr>
            <p:ph idx="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2AC27A5A-7290-4DE1-BA94-4BE8A8E57DCF}" type="slidenum">
              <a:rPr lang="en-US" smtClean="0"/>
              <a:t>35</a:t>
            </a:fld>
            <a:endParaRPr lang="en-US" dirty="0"/>
          </a:p>
        </p:txBody>
      </p:sp>
      <p:pic>
        <p:nvPicPr>
          <p:cNvPr id="5" name="图片 4"/>
          <p:cNvPicPr>
            <a:picLocks noChangeAspect="1"/>
          </p:cNvPicPr>
          <p:nvPr/>
        </p:nvPicPr>
        <p:blipFill>
          <a:blip r:embed="rId2"/>
          <a:stretch>
            <a:fillRect/>
          </a:stretch>
        </p:blipFill>
        <p:spPr>
          <a:xfrm>
            <a:off x="502221" y="1532510"/>
            <a:ext cx="3403600" cy="5105400"/>
          </a:xfrm>
          <a:prstGeom prst="rect">
            <a:avLst/>
          </a:prstGeom>
        </p:spPr>
      </p:pic>
      <p:pic>
        <p:nvPicPr>
          <p:cNvPr id="6" name="图片 5"/>
          <p:cNvPicPr>
            <a:picLocks noChangeAspect="1"/>
          </p:cNvPicPr>
          <p:nvPr/>
        </p:nvPicPr>
        <p:blipFill>
          <a:blip r:embed="rId3"/>
          <a:stretch>
            <a:fillRect/>
          </a:stretch>
        </p:blipFill>
        <p:spPr>
          <a:xfrm>
            <a:off x="3905821" y="1715073"/>
            <a:ext cx="5238179" cy="4922837"/>
          </a:xfrm>
          <a:prstGeom prst="rect">
            <a:avLst/>
          </a:prstGeom>
        </p:spPr>
      </p:pic>
    </p:spTree>
    <p:extLst>
      <p:ext uri="{BB962C8B-B14F-4D97-AF65-F5344CB8AC3E}">
        <p14:creationId xmlns:p14="http://schemas.microsoft.com/office/powerpoint/2010/main" val="20078725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python</a:t>
            </a:r>
            <a:endParaRPr kumimoji="1" lang="zh-CN" altLang="en-US" dirty="0"/>
          </a:p>
        </p:txBody>
      </p:sp>
      <p:sp>
        <p:nvSpPr>
          <p:cNvPr id="3" name="内容占位符 2"/>
          <p:cNvSpPr>
            <a:spLocks noGrp="1"/>
          </p:cNvSpPr>
          <p:nvPr>
            <p:ph idx="1"/>
          </p:nvPr>
        </p:nvSpPr>
        <p:spPr/>
        <p:txBody>
          <a:bodyPr>
            <a:normAutofit/>
          </a:bodyPr>
          <a:lstStyle/>
          <a:p>
            <a:r>
              <a:rPr lang="en-US" altLang="zh-CN" sz="2400" dirty="0" smtClean="0"/>
              <a:t>1991</a:t>
            </a:r>
            <a:r>
              <a:rPr lang="zh-CN" altLang="en-US" sz="2400" dirty="0" smtClean="0"/>
              <a:t>发布 </a:t>
            </a:r>
            <a:r>
              <a:rPr lang="en-US" altLang="zh-CN" sz="2400" dirty="0"/>
              <a:t>Guido</a:t>
            </a:r>
            <a:endParaRPr lang="en-US" altLang="zh-CN" sz="2400" dirty="0" smtClean="0"/>
          </a:p>
          <a:p>
            <a:r>
              <a:rPr lang="zh-CN" altLang="en-US" sz="2400" dirty="0" smtClean="0"/>
              <a:t>一</a:t>
            </a:r>
            <a:r>
              <a:rPr lang="zh-CN" altLang="en-US" sz="2400" dirty="0"/>
              <a:t>门脚本</a:t>
            </a:r>
            <a:r>
              <a:rPr lang="zh-CN" altLang="en-US" sz="2400" dirty="0" smtClean="0"/>
              <a:t>语言，或者说是一</a:t>
            </a:r>
            <a:r>
              <a:rPr lang="zh-CN" altLang="en-US" sz="2400" dirty="0"/>
              <a:t>门高级动态编程语言</a:t>
            </a:r>
          </a:p>
          <a:p>
            <a:r>
              <a:rPr lang="en-US" altLang="zh-CN" sz="2400" dirty="0"/>
              <a:t>python</a:t>
            </a:r>
            <a:r>
              <a:rPr lang="zh-CN" altLang="en-US" sz="2400" dirty="0"/>
              <a:t>设计的初始主要考虑了</a:t>
            </a:r>
            <a:r>
              <a:rPr lang="zh-CN" altLang="en-US" sz="2400" b="1" dirty="0"/>
              <a:t>可扩展性和易学易用性</a:t>
            </a:r>
            <a:r>
              <a:rPr lang="zh-CN" altLang="en-US" sz="2400" dirty="0" smtClean="0"/>
              <a:t>。“</a:t>
            </a:r>
            <a:r>
              <a:rPr lang="en-US" altLang="zh-CN" sz="2400" i="1" dirty="0"/>
              <a:t>Life is </a:t>
            </a:r>
            <a:r>
              <a:rPr lang="en-US" altLang="zh-CN" sz="2400" i="1" dirty="0" smtClean="0"/>
              <a:t>short</a:t>
            </a:r>
            <a:r>
              <a:rPr lang="en-US" altLang="zh-CN" sz="2400" i="1" dirty="0"/>
              <a:t>, you need Python</a:t>
            </a:r>
            <a:r>
              <a:rPr lang="zh-CN" altLang="en-US" sz="2400" dirty="0" smtClean="0"/>
              <a:t>”</a:t>
            </a:r>
            <a:endParaRPr lang="en-US" altLang="zh-CN" sz="2400" dirty="0" smtClean="0"/>
          </a:p>
          <a:p>
            <a:r>
              <a:rPr lang="en-US" altLang="zh-CN" sz="2400" dirty="0"/>
              <a:t>Python</a:t>
            </a:r>
            <a:r>
              <a:rPr lang="zh-CN" altLang="en-US" sz="2400" dirty="0"/>
              <a:t>标准库中的正则表达</a:t>
            </a:r>
            <a:r>
              <a:rPr lang="en-US" altLang="zh-CN" sz="2400" dirty="0"/>
              <a:t>(regular expression)</a:t>
            </a:r>
            <a:r>
              <a:rPr lang="zh-CN" altLang="en-US" sz="2400" dirty="0"/>
              <a:t>是参考</a:t>
            </a:r>
            <a:r>
              <a:rPr lang="en-US" altLang="zh-CN" sz="2400" dirty="0"/>
              <a:t>Perl</a:t>
            </a:r>
            <a:r>
              <a:rPr lang="zh-CN" altLang="en-US" sz="2400" dirty="0"/>
              <a:t>，而</a:t>
            </a:r>
            <a:r>
              <a:rPr lang="en-US" altLang="zh-CN" sz="2400" dirty="0"/>
              <a:t>lambda, map, filter, reduce</a:t>
            </a:r>
            <a:r>
              <a:rPr lang="zh-CN" altLang="en-US" sz="2400" dirty="0"/>
              <a:t>函数参考</a:t>
            </a:r>
            <a:r>
              <a:rPr lang="en-US" altLang="zh-CN" sz="2400" dirty="0" smtClean="0"/>
              <a:t>Lisp</a:t>
            </a:r>
            <a:endParaRPr lang="en-US" altLang="zh-CN" sz="2400" dirty="0"/>
          </a:p>
          <a:p>
            <a:r>
              <a:rPr lang="en-US" altLang="zh-CN" sz="2400" dirty="0"/>
              <a:t>Python</a:t>
            </a:r>
            <a:r>
              <a:rPr lang="zh-CN" altLang="en-US" sz="2400" dirty="0"/>
              <a:t>本身的一些功能以及大部分的标准库来自于</a:t>
            </a:r>
            <a:r>
              <a:rPr lang="zh-CN" altLang="en-US" sz="2400" dirty="0" smtClean="0"/>
              <a:t>社区</a:t>
            </a:r>
            <a:r>
              <a:rPr lang="en-US" altLang="zh-CN" sz="2400" dirty="0" smtClean="0"/>
              <a:t>,</a:t>
            </a:r>
            <a:r>
              <a:rPr lang="zh-CN" altLang="en-US" sz="2400" dirty="0"/>
              <a:t> </a:t>
            </a:r>
            <a:r>
              <a:rPr lang="en-US" altLang="zh-CN" sz="2400" dirty="0"/>
              <a:t>Guido</a:t>
            </a:r>
            <a:r>
              <a:rPr lang="zh-CN" altLang="en-US" sz="2400" dirty="0"/>
              <a:t>享有绝对的仲裁权</a:t>
            </a:r>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36</a:t>
            </a:fld>
            <a:endParaRPr lang="en-US" dirty="0"/>
          </a:p>
        </p:txBody>
      </p:sp>
    </p:spTree>
    <p:extLst>
      <p:ext uri="{BB962C8B-B14F-4D97-AF65-F5344CB8AC3E}">
        <p14:creationId xmlns:p14="http://schemas.microsoft.com/office/powerpoint/2010/main" val="99895930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python</a:t>
            </a:r>
            <a:endParaRPr kumimoji="1" lang="zh-CN" altLang="en-US" dirty="0"/>
          </a:p>
        </p:txBody>
      </p:sp>
      <p:sp>
        <p:nvSpPr>
          <p:cNvPr id="3" name="内容占位符 2"/>
          <p:cNvSpPr>
            <a:spLocks noGrp="1"/>
          </p:cNvSpPr>
          <p:nvPr>
            <p:ph idx="1"/>
          </p:nvPr>
        </p:nvSpPr>
        <p:spPr/>
        <p:txBody>
          <a:bodyPr>
            <a:normAutofit/>
          </a:bodyPr>
          <a:lstStyle/>
          <a:p>
            <a:r>
              <a:rPr lang="en-US" altLang="zh-CN" sz="2400" dirty="0" smtClean="0"/>
              <a:t>Python</a:t>
            </a:r>
            <a:r>
              <a:rPr lang="zh-CN" altLang="en-US" sz="2400" dirty="0"/>
              <a:t>语言以对象为核心组织代码</a:t>
            </a:r>
            <a:r>
              <a:rPr lang="en-US" altLang="zh-CN" sz="2400" dirty="0"/>
              <a:t>(Everything is object)</a:t>
            </a:r>
            <a:r>
              <a:rPr lang="zh-CN" altLang="en-US" sz="2400" dirty="0"/>
              <a:t>，支持多种编程范式</a:t>
            </a:r>
            <a:r>
              <a:rPr lang="en-US" altLang="zh-CN" sz="2400" dirty="0"/>
              <a:t>(multi-paradigm)</a:t>
            </a:r>
            <a:r>
              <a:rPr lang="zh-CN" altLang="en-US" sz="2400" dirty="0"/>
              <a:t>，采用动态类型</a:t>
            </a:r>
            <a:r>
              <a:rPr lang="en-US" altLang="zh-CN" sz="2400" dirty="0"/>
              <a:t>(dynamic typing)</a:t>
            </a:r>
            <a:r>
              <a:rPr lang="zh-CN" altLang="en-US" sz="2400" dirty="0"/>
              <a:t>，自动进行内存回收</a:t>
            </a:r>
            <a:r>
              <a:rPr lang="en-US" altLang="zh-CN" sz="2400" dirty="0"/>
              <a:t>(garbage collection)</a:t>
            </a:r>
            <a:r>
              <a:rPr lang="zh-CN" altLang="en-US" sz="2400" dirty="0"/>
              <a:t>。</a:t>
            </a:r>
            <a:r>
              <a:rPr lang="en-US" altLang="zh-CN" sz="2400" dirty="0"/>
              <a:t>Python</a:t>
            </a:r>
            <a:r>
              <a:rPr lang="zh-CN" altLang="en-US" sz="2400" dirty="0"/>
              <a:t>支持解释运行</a:t>
            </a:r>
            <a:r>
              <a:rPr lang="en-US" altLang="zh-CN" sz="2400" dirty="0"/>
              <a:t>(interpret)</a:t>
            </a:r>
            <a:r>
              <a:rPr lang="zh-CN" altLang="en-US" sz="2400" dirty="0"/>
              <a:t>，并能调用</a:t>
            </a:r>
            <a:r>
              <a:rPr lang="en-US" altLang="zh-CN" sz="2400" dirty="0"/>
              <a:t>C</a:t>
            </a:r>
            <a:r>
              <a:rPr lang="zh-CN" altLang="en-US" sz="2400" dirty="0"/>
              <a:t>库进行拓展。</a:t>
            </a:r>
            <a:r>
              <a:rPr lang="en-US" altLang="zh-CN" sz="2400" dirty="0"/>
              <a:t>Python</a:t>
            </a:r>
            <a:r>
              <a:rPr lang="zh-CN" altLang="en-US" sz="2400" dirty="0"/>
              <a:t>有强大的标准库 </a:t>
            </a:r>
            <a:r>
              <a:rPr lang="en-US" altLang="zh-CN" sz="2400" dirty="0"/>
              <a:t>(battery included)</a:t>
            </a:r>
            <a:r>
              <a:rPr lang="zh-CN" altLang="en-US" sz="2400" dirty="0" smtClean="0"/>
              <a:t>。</a:t>
            </a:r>
            <a:endParaRPr lang="en-US" altLang="zh-CN" sz="2400" dirty="0" smtClean="0"/>
          </a:p>
          <a:p>
            <a:r>
              <a:rPr lang="zh-CN" altLang="en-US" sz="2400" dirty="0" smtClean="0"/>
              <a:t>由于</a:t>
            </a:r>
            <a:r>
              <a:rPr lang="zh-CN" altLang="en-US" sz="2400" dirty="0"/>
              <a:t>标准库的体系已经稳定，所以</a:t>
            </a:r>
            <a:r>
              <a:rPr lang="en-US" altLang="zh-CN" sz="2400" dirty="0"/>
              <a:t>Python</a:t>
            </a:r>
            <a:r>
              <a:rPr lang="zh-CN" altLang="en-US" sz="2400" dirty="0"/>
              <a:t>的生态系统开始拓展到第三方包。这些包，如</a:t>
            </a:r>
            <a:r>
              <a:rPr lang="en-US" altLang="zh-CN" sz="2400" dirty="0"/>
              <a:t>Django, </a:t>
            </a:r>
            <a:r>
              <a:rPr lang="en-US" altLang="zh-CN" sz="2400" dirty="0" err="1"/>
              <a:t>web.py</a:t>
            </a:r>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37</a:t>
            </a:fld>
            <a:endParaRPr lang="en-US" dirty="0"/>
          </a:p>
        </p:txBody>
      </p:sp>
    </p:spTree>
    <p:extLst>
      <p:ext uri="{BB962C8B-B14F-4D97-AF65-F5344CB8AC3E}">
        <p14:creationId xmlns:p14="http://schemas.microsoft.com/office/powerpoint/2010/main" val="143950713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Python</a:t>
            </a:r>
            <a:r>
              <a:rPr kumimoji="1" lang="zh-CN" altLang="en-US" dirty="0" smtClean="0"/>
              <a:t> 代码示例</a:t>
            </a:r>
            <a:endParaRPr kumimoji="1" lang="zh-CN" altLang="en-US" dirty="0"/>
          </a:p>
        </p:txBody>
      </p:sp>
      <p:sp>
        <p:nvSpPr>
          <p:cNvPr id="4" name="幻灯片编号占位符 3"/>
          <p:cNvSpPr>
            <a:spLocks noGrp="1"/>
          </p:cNvSpPr>
          <p:nvPr>
            <p:ph type="sldNum" sz="quarter" idx="12"/>
          </p:nvPr>
        </p:nvSpPr>
        <p:spPr/>
        <p:txBody>
          <a:bodyPr/>
          <a:lstStyle/>
          <a:p>
            <a:fld id="{2AC27A5A-7290-4DE1-BA94-4BE8A8E57DCF}" type="slidenum">
              <a:rPr lang="en-US" smtClean="0"/>
              <a:t>38</a:t>
            </a:fld>
            <a:endParaRPr lang="en-US" dirty="0"/>
          </a:p>
        </p:txBody>
      </p:sp>
      <p:sp>
        <p:nvSpPr>
          <p:cNvPr id="5" name="矩形 4"/>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850" y="2845583"/>
            <a:ext cx="7734300" cy="762000"/>
          </a:xfrm>
          <a:prstGeom prst="rect">
            <a:avLst/>
          </a:prstGeom>
        </p:spPr>
      </p:pic>
      <p:pic>
        <p:nvPicPr>
          <p:cNvPr id="9" name="内容占位符 8"/>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3869650"/>
            <a:ext cx="9144000" cy="2561479"/>
          </a:xfrm>
        </p:spPr>
      </p:pic>
    </p:spTree>
    <p:extLst>
      <p:ext uri="{BB962C8B-B14F-4D97-AF65-F5344CB8AC3E}">
        <p14:creationId xmlns:p14="http://schemas.microsoft.com/office/powerpoint/2010/main" val="15657171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z="4400" dirty="0"/>
              <a:t>计算机与程序设计语言的</a:t>
            </a:r>
            <a:r>
              <a:rPr kumimoji="1" lang="zh-CN" altLang="en-US" sz="4400" dirty="0" smtClean="0"/>
              <a:t>起源</a:t>
            </a:r>
            <a:endParaRPr kumimoji="1" lang="zh-CN" altLang="en-US" dirty="0"/>
          </a:p>
        </p:txBody>
      </p:sp>
      <p:sp>
        <p:nvSpPr>
          <p:cNvPr id="3" name="内容占位符 2"/>
          <p:cNvSpPr>
            <a:spLocks noGrp="1"/>
          </p:cNvSpPr>
          <p:nvPr>
            <p:ph idx="1"/>
          </p:nvPr>
        </p:nvSpPr>
        <p:spPr/>
        <p:txBody>
          <a:bodyPr>
            <a:normAutofit/>
          </a:bodyPr>
          <a:lstStyle/>
          <a:p>
            <a:r>
              <a:rPr kumimoji="1" lang="en-US" altLang="zh-CN" sz="2400" dirty="0" smtClean="0"/>
              <a:t>ENIAC</a:t>
            </a:r>
            <a:r>
              <a:rPr kumimoji="1" lang="zh-CN" altLang="en-US" sz="2400" dirty="0" smtClean="0"/>
              <a:t>     </a:t>
            </a:r>
            <a:r>
              <a:rPr kumimoji="1" lang="en-US" altLang="zh-CN" sz="2400" dirty="0" smtClean="0"/>
              <a:t>1946</a:t>
            </a:r>
            <a:r>
              <a:rPr kumimoji="1" lang="zh-CN" altLang="en-US" sz="2400" dirty="0" smtClean="0"/>
              <a:t>年</a:t>
            </a:r>
            <a:r>
              <a:rPr kumimoji="1" lang="en-US" altLang="zh-CN" sz="2400" dirty="0" smtClean="0"/>
              <a:t>2</a:t>
            </a:r>
            <a:r>
              <a:rPr kumimoji="1" lang="zh-CN" altLang="en-US" sz="2400" dirty="0" smtClean="0"/>
              <a:t>月</a:t>
            </a:r>
            <a:r>
              <a:rPr kumimoji="1" lang="en-US" altLang="zh-CN" sz="2400" dirty="0" smtClean="0"/>
              <a:t>14</a:t>
            </a:r>
            <a:r>
              <a:rPr kumimoji="1" lang="zh-CN" altLang="en-US" sz="2400" dirty="0" smtClean="0"/>
              <a:t>日</a:t>
            </a:r>
            <a:endParaRPr kumimoji="1" lang="en-US" altLang="zh-CN" sz="2400" dirty="0" smtClean="0"/>
          </a:p>
          <a:p>
            <a:pPr lvl="1"/>
            <a:r>
              <a:rPr kumimoji="1" lang="zh-CN" altLang="en-US" sz="2200" dirty="0" smtClean="0"/>
              <a:t>世界第二台电子计算机</a:t>
            </a:r>
            <a:endParaRPr kumimoji="1" lang="en-US" altLang="zh-CN" sz="2200" dirty="0" smtClean="0"/>
          </a:p>
          <a:p>
            <a:pPr lvl="1"/>
            <a:r>
              <a:rPr kumimoji="1" lang="zh-CN" altLang="en-US" sz="2200" dirty="0" smtClean="0"/>
              <a:t>世界第一台通用计算机</a:t>
            </a:r>
            <a:endParaRPr kumimoji="1" lang="en-US" altLang="zh-CN" sz="2200" dirty="0" smtClean="0"/>
          </a:p>
          <a:p>
            <a:pPr lvl="1"/>
            <a:r>
              <a:rPr kumimoji="1" lang="zh-CN" altLang="en-US" sz="2200" dirty="0" smtClean="0"/>
              <a:t>在</a:t>
            </a:r>
            <a:r>
              <a:rPr kumimoji="1" lang="en-US" altLang="zh-CN" sz="2200" dirty="0" smtClean="0"/>
              <a:t>1948</a:t>
            </a:r>
            <a:r>
              <a:rPr kumimoji="1" lang="zh-CN" altLang="en-US" sz="2200" dirty="0" smtClean="0"/>
              <a:t>年之前只能通过改线来编程，</a:t>
            </a:r>
            <a:endParaRPr kumimoji="1" lang="en-US" altLang="zh-CN" sz="2200" dirty="0" smtClean="0"/>
          </a:p>
          <a:p>
            <a:r>
              <a:rPr lang="en-US" altLang="zh-CN" sz="2400" dirty="0"/>
              <a:t>EDVAL </a:t>
            </a:r>
            <a:r>
              <a:rPr lang="zh-CN" altLang="en-US" sz="2400" dirty="0" smtClean="0"/>
              <a:t>    </a:t>
            </a:r>
            <a:r>
              <a:rPr lang="en-US" altLang="zh-CN" sz="2400" dirty="0" smtClean="0"/>
              <a:t>1951</a:t>
            </a:r>
            <a:r>
              <a:rPr lang="zh-CN" altLang="en-US" sz="2400" dirty="0"/>
              <a:t>年正式运行</a:t>
            </a:r>
            <a:endParaRPr lang="en-US" altLang="zh-CN" sz="2400" dirty="0" smtClean="0"/>
          </a:p>
          <a:p>
            <a:pPr lvl="1"/>
            <a:r>
              <a:rPr lang="zh-CN" altLang="en-US" sz="2200" dirty="0" smtClean="0"/>
              <a:t>第一</a:t>
            </a:r>
            <a:r>
              <a:rPr lang="zh-CN" altLang="en-US" sz="2200" dirty="0"/>
              <a:t>台可执行程序的</a:t>
            </a:r>
            <a:r>
              <a:rPr lang="zh-CN" altLang="en-US" sz="2200" dirty="0" smtClean="0"/>
              <a:t>计算机</a:t>
            </a:r>
            <a:endParaRPr lang="en-US" altLang="zh-CN" sz="2200" dirty="0" smtClean="0"/>
          </a:p>
          <a:p>
            <a:pPr lvl="1"/>
            <a:r>
              <a:rPr lang="zh-CN" altLang="en-US" sz="2200" dirty="0" smtClean="0"/>
              <a:t>冯诺依曼体系计算机（储存、控制）</a:t>
            </a:r>
            <a:endParaRPr lang="en-US" altLang="zh-CN" sz="2200" dirty="0" smtClean="0"/>
          </a:p>
          <a:p>
            <a:r>
              <a:rPr lang="zh-CN" altLang="en-US" sz="2400" dirty="0" smtClean="0"/>
              <a:t>汇编语言</a:t>
            </a:r>
            <a:endParaRPr lang="en-US" altLang="zh-CN" sz="2200" dirty="0" smtClean="0"/>
          </a:p>
          <a:p>
            <a:pPr lvl="1"/>
            <a:r>
              <a:rPr kumimoji="1" lang="zh-CN" altLang="en-US" sz="2200" dirty="0" smtClean="0"/>
              <a:t>机器控制码的简记符号</a:t>
            </a:r>
            <a:endParaRPr kumimoji="1" lang="zh-CN" altLang="en-US" sz="22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3</a:t>
            </a:fld>
            <a:endParaRPr lang="en-US" dirty="0"/>
          </a:p>
        </p:txBody>
      </p:sp>
    </p:spTree>
    <p:extLst>
      <p:ext uri="{BB962C8B-B14F-4D97-AF65-F5344CB8AC3E}">
        <p14:creationId xmlns:p14="http://schemas.microsoft.com/office/powerpoint/2010/main" val="99496626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477078"/>
            <a:ext cx="8166652" cy="6160832"/>
          </a:xfrm>
        </p:spPr>
        <p:txBody>
          <a:bodyPr>
            <a:normAutofit/>
          </a:bodyPr>
          <a:lstStyle/>
          <a:p>
            <a:r>
              <a:rPr lang="en-US" altLang="zh-CN" dirty="0">
                <a:hlinkClick r:id="rId2"/>
              </a:rPr>
              <a:t>https://</a:t>
            </a:r>
            <a:r>
              <a:rPr lang="en-US" altLang="zh-CN" dirty="0" smtClean="0">
                <a:hlinkClick r:id="rId2"/>
              </a:rPr>
              <a:t>www.zhihu.com/question/48690700/answer/112416279</a:t>
            </a:r>
            <a:r>
              <a:rPr lang="zh-CN" altLang="en-US" dirty="0" smtClean="0"/>
              <a:t> </a:t>
            </a:r>
            <a:endParaRPr lang="en-US" altLang="zh-CN" dirty="0"/>
          </a:p>
          <a:p>
            <a:r>
              <a:rPr lang="zh-CN" altLang="en-US" sz="2400" dirty="0" smtClean="0"/>
              <a:t>程序员</a:t>
            </a:r>
            <a:r>
              <a:rPr lang="zh-CN" altLang="en-US" sz="2400" dirty="0"/>
              <a:t>走进了一家</a:t>
            </a:r>
            <a:r>
              <a:rPr lang="en-US" altLang="zh-CN" sz="2400" dirty="0"/>
              <a:t>C</a:t>
            </a:r>
            <a:r>
              <a:rPr lang="zh-CN" altLang="en-US" sz="2400" dirty="0"/>
              <a:t>主题的餐馆</a:t>
            </a:r>
            <a:br>
              <a:rPr lang="zh-CN" altLang="en-US" sz="2400" dirty="0"/>
            </a:br>
            <a:r>
              <a:rPr lang="en-US" altLang="zh-CN" sz="2400" dirty="0"/>
              <a:t>- </a:t>
            </a:r>
            <a:r>
              <a:rPr lang="zh-CN" altLang="en-US" sz="2400" dirty="0"/>
              <a:t>服务员，要一片牛排</a:t>
            </a:r>
            <a:br>
              <a:rPr lang="zh-CN" altLang="en-US" sz="2400" dirty="0"/>
            </a:br>
            <a:r>
              <a:rPr lang="en-US" altLang="zh-CN" sz="2400" dirty="0"/>
              <a:t>- </a:t>
            </a:r>
            <a:r>
              <a:rPr lang="zh-CN" altLang="en-US" sz="2400" dirty="0"/>
              <a:t>服务员拿出了一片牛排，以及一把小刀</a:t>
            </a:r>
          </a:p>
          <a:p>
            <a:r>
              <a:rPr lang="zh-CN" altLang="en-US" sz="2400" dirty="0"/>
              <a:t>程序员走进了一家</a:t>
            </a:r>
            <a:r>
              <a:rPr lang="en-US" altLang="zh-CN" sz="2400" dirty="0"/>
              <a:t>Java</a:t>
            </a:r>
            <a:r>
              <a:rPr lang="zh-CN" altLang="en-US" sz="2400" dirty="0"/>
              <a:t>主题的餐馆</a:t>
            </a:r>
            <a:br>
              <a:rPr lang="zh-CN" altLang="en-US" sz="2400" dirty="0"/>
            </a:br>
            <a:r>
              <a:rPr lang="en-US" altLang="zh-CN" sz="2400" dirty="0"/>
              <a:t>- </a:t>
            </a:r>
            <a:r>
              <a:rPr lang="zh-CN" altLang="en-US" sz="2400" dirty="0"/>
              <a:t>服务员，要一片牛排</a:t>
            </a:r>
            <a:br>
              <a:rPr lang="zh-CN" altLang="en-US" sz="2400" dirty="0"/>
            </a:br>
            <a:r>
              <a:rPr lang="en-US" altLang="zh-CN" sz="2400" dirty="0"/>
              <a:t>- </a:t>
            </a:r>
            <a:r>
              <a:rPr lang="zh-CN" altLang="en-US" sz="2400" dirty="0"/>
              <a:t>服务员拿出了一只牛，上面有一个叫“</a:t>
            </a:r>
            <a:r>
              <a:rPr lang="en-US" altLang="zh-CN" sz="2400" dirty="0"/>
              <a:t>get</a:t>
            </a:r>
            <a:r>
              <a:rPr lang="zh-CN" altLang="en-US" sz="2400" dirty="0"/>
              <a:t>牛排”的方法</a:t>
            </a:r>
          </a:p>
          <a:p>
            <a:r>
              <a:rPr lang="zh-CN" altLang="en-US" sz="2400" dirty="0"/>
              <a:t>程序员走进了一家</a:t>
            </a:r>
            <a:r>
              <a:rPr lang="en-US" altLang="zh-CN" sz="2400" dirty="0"/>
              <a:t>C#</a:t>
            </a:r>
            <a:r>
              <a:rPr lang="zh-CN" altLang="en-US" sz="2400" dirty="0"/>
              <a:t>主题的餐馆</a:t>
            </a:r>
            <a:br>
              <a:rPr lang="zh-CN" altLang="en-US" sz="2400" dirty="0"/>
            </a:br>
            <a:r>
              <a:rPr lang="en-US" altLang="zh-CN" sz="2400" dirty="0"/>
              <a:t>- </a:t>
            </a:r>
            <a:r>
              <a:rPr lang="zh-CN" altLang="en-US" sz="2400" dirty="0"/>
              <a:t>服务员，要一片牛排</a:t>
            </a:r>
            <a:br>
              <a:rPr lang="zh-CN" altLang="en-US" sz="2400" dirty="0"/>
            </a:br>
            <a:r>
              <a:rPr lang="en-US" altLang="zh-CN" sz="2400" dirty="0"/>
              <a:t>- </a:t>
            </a:r>
            <a:r>
              <a:rPr lang="zh-CN" altLang="en-US" sz="2400" dirty="0"/>
              <a:t>服务员拿出了一只牛，上面有一个叫“</a:t>
            </a:r>
            <a:r>
              <a:rPr lang="en-US" altLang="zh-CN" sz="2400" dirty="0"/>
              <a:t>Get</a:t>
            </a:r>
            <a:r>
              <a:rPr lang="zh-CN" altLang="en-US" sz="2400" dirty="0"/>
              <a:t>牛排”的方法，同时盘子上加粗高亮写着“这只牛与隔壁</a:t>
            </a:r>
            <a:r>
              <a:rPr lang="en-US" altLang="zh-CN" sz="2400" dirty="0"/>
              <a:t>Java</a:t>
            </a:r>
            <a:r>
              <a:rPr lang="zh-CN" altLang="en-US" sz="2400" dirty="0"/>
              <a:t>餐馆的牛不同</a:t>
            </a:r>
            <a:r>
              <a:rPr lang="zh-CN" altLang="en-US" sz="2400" dirty="0" smtClean="0"/>
              <a:t>”</a:t>
            </a:r>
            <a:endParaRPr lang="en-US" altLang="zh-CN" sz="2400" dirty="0" smtClean="0"/>
          </a:p>
          <a:p>
            <a:r>
              <a:rPr lang="zh-CN" altLang="en-US" sz="2400" dirty="0"/>
              <a:t>程序员走进了一家</a:t>
            </a:r>
            <a:r>
              <a:rPr lang="en-US" altLang="zh-CN" sz="2400" dirty="0"/>
              <a:t>C++</a:t>
            </a:r>
            <a:r>
              <a:rPr lang="zh-CN" altLang="en-US" sz="2400" dirty="0"/>
              <a:t>主题的餐馆</a:t>
            </a:r>
            <a:br>
              <a:rPr lang="zh-CN" altLang="en-US" sz="2400" dirty="0"/>
            </a:br>
            <a:r>
              <a:rPr lang="en-US" altLang="zh-CN" sz="2400" dirty="0"/>
              <a:t>- </a:t>
            </a:r>
            <a:r>
              <a:rPr lang="zh-CN" altLang="en-US" sz="2400" dirty="0"/>
              <a:t>服务员，要一片牛排</a:t>
            </a:r>
            <a:br>
              <a:rPr lang="zh-CN" altLang="en-US" sz="2400" dirty="0"/>
            </a:br>
            <a:r>
              <a:rPr lang="en-US" altLang="zh-CN" sz="2400" dirty="0"/>
              <a:t>- </a:t>
            </a:r>
            <a:r>
              <a:rPr lang="zh-CN" altLang="en-US" sz="2400" dirty="0"/>
              <a:t>服务员拿出了一片牛排，一把小刀，一把剪刀，一把斧头，一把电锯，以及一个榨汁机，同时服务员表示本店还提供镰刀、锤子、离心机等等工具</a:t>
            </a:r>
            <a:endParaRPr kumimoji="1" lang="zh-CN" altLang="en-US" dirty="0"/>
          </a:p>
        </p:txBody>
      </p:sp>
      <p:sp>
        <p:nvSpPr>
          <p:cNvPr id="4" name="幻灯片编号占位符 3"/>
          <p:cNvSpPr>
            <a:spLocks noGrp="1"/>
          </p:cNvSpPr>
          <p:nvPr>
            <p:ph type="sldNum" sz="quarter" idx="12"/>
          </p:nvPr>
        </p:nvSpPr>
        <p:spPr/>
        <p:txBody>
          <a:bodyPr/>
          <a:lstStyle/>
          <a:p>
            <a:fld id="{2AC27A5A-7290-4DE1-BA94-4BE8A8E57DCF}" type="slidenum">
              <a:rPr lang="en-US" smtClean="0"/>
              <a:t>39</a:t>
            </a:fld>
            <a:endParaRPr lang="en-US" dirty="0"/>
          </a:p>
        </p:txBody>
      </p:sp>
      <p:sp>
        <p:nvSpPr>
          <p:cNvPr id="5" name="矩形 4"/>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09195378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477078"/>
            <a:ext cx="7772400" cy="5695122"/>
          </a:xfrm>
        </p:spPr>
        <p:txBody>
          <a:bodyPr/>
          <a:lstStyle/>
          <a:p>
            <a:r>
              <a:rPr lang="en-US" altLang="zh-CN" dirty="0">
                <a:hlinkClick r:id="rId2"/>
              </a:rPr>
              <a:t>https://</a:t>
            </a:r>
            <a:r>
              <a:rPr lang="en-US" altLang="zh-CN" dirty="0" smtClean="0">
                <a:hlinkClick r:id="rId2"/>
              </a:rPr>
              <a:t>www.zhihu.com/question/48690700/answer/112416279</a:t>
            </a:r>
            <a:r>
              <a:rPr lang="zh-CN" altLang="en-US" dirty="0" smtClean="0"/>
              <a:t> </a:t>
            </a:r>
            <a:endParaRPr lang="en-US" altLang="zh-CN" dirty="0" smtClean="0"/>
          </a:p>
          <a:p>
            <a:r>
              <a:rPr lang="zh-CN" altLang="en-US" sz="2400" dirty="0"/>
              <a:t>程序员走进了一家</a:t>
            </a:r>
            <a:r>
              <a:rPr lang="en-US" altLang="zh-CN" sz="2400" dirty="0"/>
              <a:t>Python</a:t>
            </a:r>
            <a:r>
              <a:rPr lang="zh-CN" altLang="en-US" sz="2400" dirty="0"/>
              <a:t>主题的餐馆</a:t>
            </a:r>
            <a:br>
              <a:rPr lang="zh-CN" altLang="en-US" sz="2400" dirty="0"/>
            </a:br>
            <a:r>
              <a:rPr lang="en-US" altLang="zh-CN" sz="2400" dirty="0"/>
              <a:t>- </a:t>
            </a:r>
            <a:r>
              <a:rPr lang="zh-CN" altLang="en-US" sz="2400" dirty="0"/>
              <a:t>服务员，要一片牛排</a:t>
            </a:r>
            <a:br>
              <a:rPr lang="zh-CN" altLang="en-US" sz="2400" dirty="0"/>
            </a:br>
            <a:r>
              <a:rPr lang="en-US" altLang="zh-CN" sz="2400" dirty="0"/>
              <a:t>- </a:t>
            </a:r>
            <a:r>
              <a:rPr lang="zh-CN" altLang="en-US" sz="2400" dirty="0"/>
              <a:t>服务员拿出了一片牛排，并附赠了一把游标</a:t>
            </a:r>
            <a:r>
              <a:rPr lang="zh-CN" altLang="en-US" sz="2400" dirty="0" smtClean="0"/>
              <a:t>卡尺</a:t>
            </a:r>
            <a:endParaRPr lang="en-US" altLang="zh-CN" sz="2400" dirty="0" smtClean="0"/>
          </a:p>
          <a:p>
            <a:r>
              <a:rPr lang="zh-CN" altLang="en-US" sz="2400" dirty="0"/>
              <a:t>程序员走进了一家</a:t>
            </a:r>
            <a:r>
              <a:rPr lang="en-US" altLang="zh-CN" sz="2400" dirty="0"/>
              <a:t>Haskell</a:t>
            </a:r>
            <a:r>
              <a:rPr lang="zh-CN" altLang="en-US" sz="2400" dirty="0"/>
              <a:t>主题的餐馆</a:t>
            </a:r>
            <a:br>
              <a:rPr lang="zh-CN" altLang="en-US" sz="2400" dirty="0"/>
            </a:br>
            <a:r>
              <a:rPr lang="en-US" altLang="zh-CN" sz="2400" dirty="0"/>
              <a:t>- </a:t>
            </a:r>
            <a:r>
              <a:rPr lang="zh-CN" altLang="en-US" sz="2400" dirty="0"/>
              <a:t>服务员，要一片牛排</a:t>
            </a:r>
            <a:br>
              <a:rPr lang="zh-CN" altLang="en-US" sz="2400" dirty="0"/>
            </a:br>
            <a:r>
              <a:rPr lang="en-US" altLang="zh-CN" sz="2400" dirty="0"/>
              <a:t>- </a:t>
            </a:r>
            <a:r>
              <a:rPr lang="zh-CN" altLang="en-US" sz="2400" dirty="0"/>
              <a:t>服务员拿出了一团真空中的球形</a:t>
            </a:r>
            <a:r>
              <a:rPr lang="zh-CN" altLang="en-US" sz="2400" dirty="0" smtClean="0"/>
              <a:t>牛排</a:t>
            </a:r>
            <a:endParaRPr lang="en-US" altLang="zh-CN" sz="2400" dirty="0" smtClean="0"/>
          </a:p>
          <a:p>
            <a:r>
              <a:rPr lang="zh-CN" altLang="en-US" sz="2400" dirty="0"/>
              <a:t>程序员走进了一家</a:t>
            </a:r>
            <a:r>
              <a:rPr lang="en-US" altLang="zh-CN" sz="2400" dirty="0"/>
              <a:t>lisp</a:t>
            </a:r>
            <a:r>
              <a:rPr lang="zh-CN" altLang="en-US" sz="2400" dirty="0"/>
              <a:t>主题的</a:t>
            </a:r>
            <a:r>
              <a:rPr lang="zh-CN" altLang="en-US" sz="2400" dirty="0" smtClean="0"/>
              <a:t>餐馆</a:t>
            </a:r>
            <a:r>
              <a:rPr lang="zh-CN" altLang="en-US" sz="2400" dirty="0"/>
              <a:t/>
            </a:r>
            <a:br>
              <a:rPr lang="zh-CN" altLang="en-US" sz="2400" dirty="0"/>
            </a:br>
            <a:r>
              <a:rPr lang="en-US" altLang="zh-CN" sz="2400" dirty="0"/>
              <a:t>- </a:t>
            </a:r>
            <a:r>
              <a:rPr lang="zh-CN" altLang="en-US" sz="2400" dirty="0"/>
              <a:t>服务员，要一片牛排</a:t>
            </a:r>
            <a:br>
              <a:rPr lang="zh-CN" altLang="en-US" sz="2400" dirty="0"/>
            </a:br>
            <a:r>
              <a:rPr lang="en-US" altLang="zh-CN" sz="2400" dirty="0"/>
              <a:t>- </a:t>
            </a:r>
            <a:r>
              <a:rPr lang="zh-CN" altLang="en-US" sz="2400" dirty="0"/>
              <a:t>服务员拿出了一片包了几十层包装纸的牛排</a:t>
            </a:r>
            <a:endParaRPr lang="en-US" altLang="zh-CN" dirty="0"/>
          </a:p>
        </p:txBody>
      </p:sp>
      <p:sp>
        <p:nvSpPr>
          <p:cNvPr id="4" name="幻灯片编号占位符 3"/>
          <p:cNvSpPr>
            <a:spLocks noGrp="1"/>
          </p:cNvSpPr>
          <p:nvPr>
            <p:ph type="sldNum" sz="quarter" idx="12"/>
          </p:nvPr>
        </p:nvSpPr>
        <p:spPr/>
        <p:txBody>
          <a:bodyPr/>
          <a:lstStyle/>
          <a:p>
            <a:fld id="{2AC27A5A-7290-4DE1-BA94-4BE8A8E57DCF}" type="slidenum">
              <a:rPr lang="en-US" smtClean="0"/>
              <a:t>40</a:t>
            </a:fld>
            <a:endParaRPr lang="en-US" dirty="0"/>
          </a:p>
        </p:txBody>
      </p:sp>
      <p:sp>
        <p:nvSpPr>
          <p:cNvPr id="5" name="矩形 4"/>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pic>
        <p:nvPicPr>
          <p:cNvPr id="6" name="图片 5"/>
          <p:cNvPicPr>
            <a:picLocks noChangeAspect="1"/>
          </p:cNvPicPr>
          <p:nvPr/>
        </p:nvPicPr>
        <p:blipFill>
          <a:blip r:embed="rId3">
            <a:clrChange>
              <a:clrFrom>
                <a:srgbClr val="F8F9FA"/>
              </a:clrFrom>
              <a:clrTo>
                <a:srgbClr val="F8F9FA">
                  <a:alpha val="0"/>
                </a:srgbClr>
              </a:clrTo>
            </a:clrChange>
            <a:extLst>
              <a:ext uri="{28A0092B-C50C-407E-A947-70E740481C1C}">
                <a14:useLocalDpi xmlns:a14="http://schemas.microsoft.com/office/drawing/2010/main" val="0"/>
              </a:ext>
            </a:extLst>
          </a:blip>
          <a:stretch>
            <a:fillRect/>
          </a:stretch>
        </p:blipFill>
        <p:spPr>
          <a:xfrm>
            <a:off x="2895876" y="4525742"/>
            <a:ext cx="3352248" cy="1117416"/>
          </a:xfrm>
          <a:prstGeom prst="rect">
            <a:avLst/>
          </a:prstGeom>
        </p:spPr>
      </p:pic>
    </p:spTree>
    <p:extLst>
      <p:ext uri="{BB962C8B-B14F-4D97-AF65-F5344CB8AC3E}">
        <p14:creationId xmlns:p14="http://schemas.microsoft.com/office/powerpoint/2010/main" val="149445938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java</a:t>
            </a:r>
            <a:endParaRPr kumimoji="1" lang="zh-CN" altLang="en-US" dirty="0"/>
          </a:p>
        </p:txBody>
      </p:sp>
      <p:sp>
        <p:nvSpPr>
          <p:cNvPr id="3" name="内容占位符 2"/>
          <p:cNvSpPr>
            <a:spLocks noGrp="1"/>
          </p:cNvSpPr>
          <p:nvPr>
            <p:ph idx="1"/>
          </p:nvPr>
        </p:nvSpPr>
        <p:spPr/>
        <p:txBody>
          <a:bodyPr>
            <a:normAutofit/>
          </a:bodyPr>
          <a:lstStyle/>
          <a:p>
            <a:r>
              <a:rPr lang="en-US" altLang="zh-CN" sz="2400" dirty="0"/>
              <a:t>1991 </a:t>
            </a:r>
            <a:r>
              <a:rPr lang="zh-CN" altLang="en-US" sz="2400" dirty="0"/>
              <a:t>年</a:t>
            </a:r>
            <a:r>
              <a:rPr lang="en-US" altLang="zh-CN" sz="2400" dirty="0"/>
              <a:t>Sun</a:t>
            </a:r>
            <a:r>
              <a:rPr lang="zh-CN" altLang="en-US" sz="2400" dirty="0" smtClean="0"/>
              <a:t>公司</a:t>
            </a:r>
            <a:r>
              <a:rPr lang="en-US" altLang="zh-CN" sz="2400" dirty="0" smtClean="0"/>
              <a:t>James </a:t>
            </a:r>
            <a:r>
              <a:rPr lang="en-US" altLang="zh-CN" sz="2400" dirty="0"/>
              <a:t>Gosling</a:t>
            </a:r>
            <a:r>
              <a:rPr lang="zh-CN" altLang="en-US" sz="2400" dirty="0"/>
              <a:t>等人开始开发</a:t>
            </a:r>
            <a:r>
              <a:rPr lang="zh-CN" altLang="en-US" sz="2400" dirty="0" smtClean="0"/>
              <a:t>名为 </a:t>
            </a:r>
            <a:r>
              <a:rPr lang="en-US" altLang="zh-CN" sz="2400" dirty="0"/>
              <a:t>Oak </a:t>
            </a:r>
            <a:r>
              <a:rPr lang="zh-CN" altLang="en-US" sz="2400" dirty="0"/>
              <a:t>的语言。希望用于控制嵌入在有线电视交换盒、</a:t>
            </a:r>
            <a:r>
              <a:rPr lang="en-US" altLang="zh-CN" sz="2400" dirty="0"/>
              <a:t>PDA</a:t>
            </a:r>
            <a:r>
              <a:rPr lang="zh-CN" altLang="en-US" sz="2400" dirty="0"/>
              <a:t>等的</a:t>
            </a:r>
            <a:r>
              <a:rPr lang="zh-CN" altLang="en-US" sz="2400" dirty="0" smtClean="0"/>
              <a:t>微处理器。</a:t>
            </a:r>
            <a:endParaRPr lang="en-US" altLang="zh-CN" sz="2400" dirty="0" smtClean="0"/>
          </a:p>
          <a:p>
            <a:r>
              <a:rPr lang="en-US" altLang="zh-CN" sz="2400" dirty="0"/>
              <a:t>1995</a:t>
            </a:r>
            <a:r>
              <a:rPr lang="zh-CN" altLang="en-US" sz="2400" dirty="0"/>
              <a:t>年互联网潮流的兴起，</a:t>
            </a:r>
            <a:r>
              <a:rPr lang="en-US" altLang="zh-CN" sz="2400" dirty="0"/>
              <a:t>Oak</a:t>
            </a:r>
            <a:r>
              <a:rPr lang="zh-CN" altLang="en-US" sz="2400" dirty="0"/>
              <a:t>迅速</a:t>
            </a:r>
            <a:r>
              <a:rPr lang="zh-CN" altLang="en-US" sz="2400" dirty="0" smtClean="0"/>
              <a:t>找到最</a:t>
            </a:r>
            <a:r>
              <a:rPr lang="zh-CN" altLang="en-US" sz="2400" dirty="0"/>
              <a:t>适合自己发展的市场定位并蜕变成为</a:t>
            </a:r>
            <a:r>
              <a:rPr lang="en-US" altLang="zh-CN" sz="2400" dirty="0" smtClean="0"/>
              <a:t>Java</a:t>
            </a:r>
            <a:r>
              <a:rPr lang="zh-CN" altLang="en-US" sz="2400" dirty="0" smtClean="0"/>
              <a:t>。</a:t>
            </a:r>
            <a:endParaRPr lang="zh-CN" altLang="en-US" sz="2400" dirty="0"/>
          </a:p>
          <a:p>
            <a:r>
              <a:rPr lang="en-US" altLang="zh-CN" sz="2400" dirty="0"/>
              <a:t>“Write Once</a:t>
            </a:r>
            <a:r>
              <a:rPr lang="zh-CN" altLang="en-US" sz="2400" dirty="0"/>
              <a:t>，</a:t>
            </a:r>
            <a:r>
              <a:rPr lang="en-US" altLang="zh-CN" sz="2400" dirty="0"/>
              <a:t>Run Anywhere”</a:t>
            </a:r>
            <a:endParaRPr lang="zh-CN" altLang="en-US" sz="2400" dirty="0"/>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41</a:t>
            </a:fld>
            <a:endParaRPr lang="en-US" dirty="0"/>
          </a:p>
        </p:txBody>
      </p:sp>
      <p:pic>
        <p:nvPicPr>
          <p:cNvPr id="10" name="图片 9"/>
          <p:cNvPicPr>
            <a:picLocks noChangeAspect="1"/>
          </p:cNvPicPr>
          <p:nvPr/>
        </p:nvPicPr>
        <p:blipFill>
          <a:blip r:embed="rId2"/>
          <a:stretch>
            <a:fillRect/>
          </a:stretch>
        </p:blipFill>
        <p:spPr>
          <a:xfrm>
            <a:off x="5371386" y="3676358"/>
            <a:ext cx="3180437" cy="3194894"/>
          </a:xfrm>
          <a:prstGeom prst="rect">
            <a:avLst/>
          </a:prstGeom>
        </p:spPr>
      </p:pic>
    </p:spTree>
    <p:extLst>
      <p:ext uri="{BB962C8B-B14F-4D97-AF65-F5344CB8AC3E}">
        <p14:creationId xmlns:p14="http://schemas.microsoft.com/office/powerpoint/2010/main" val="42696374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java</a:t>
            </a:r>
            <a:endParaRPr kumimoji="1" lang="zh-CN" altLang="en-US" dirty="0"/>
          </a:p>
        </p:txBody>
      </p:sp>
      <p:sp>
        <p:nvSpPr>
          <p:cNvPr id="3" name="内容占位符 2"/>
          <p:cNvSpPr>
            <a:spLocks noGrp="1"/>
          </p:cNvSpPr>
          <p:nvPr>
            <p:ph idx="1"/>
          </p:nvPr>
        </p:nvSpPr>
        <p:spPr/>
        <p:txBody>
          <a:bodyPr>
            <a:normAutofit/>
          </a:bodyPr>
          <a:lstStyle/>
          <a:p>
            <a:r>
              <a:rPr lang="en-US" altLang="zh-CN" sz="2400" dirty="0" smtClean="0"/>
              <a:t>java</a:t>
            </a:r>
            <a:r>
              <a:rPr lang="zh-CN" altLang="en-US" sz="2400" dirty="0"/>
              <a:t>的核心设计理念主要有两个：可移植性与看起来像</a:t>
            </a:r>
            <a:r>
              <a:rPr lang="en-US" altLang="zh-CN" sz="2400" dirty="0"/>
              <a:t>C/C++</a:t>
            </a:r>
            <a:r>
              <a:rPr lang="zh-CN" altLang="en-US" sz="2400" dirty="0" smtClean="0"/>
              <a:t>。后者让</a:t>
            </a:r>
            <a:r>
              <a:rPr lang="en-US" altLang="zh-CN" sz="2400" dirty="0" smtClean="0"/>
              <a:t>java</a:t>
            </a:r>
            <a:r>
              <a:rPr lang="zh-CN" altLang="en-US" sz="2400" dirty="0" smtClean="0"/>
              <a:t>早期就占有很大的市场。</a:t>
            </a:r>
            <a:endParaRPr lang="zh-CN" altLang="en-US" sz="2400" dirty="0"/>
          </a:p>
          <a:p>
            <a:r>
              <a:rPr lang="zh-CN" altLang="en-US" sz="2400" dirty="0"/>
              <a:t>由于</a:t>
            </a:r>
            <a:r>
              <a:rPr lang="en-US" altLang="zh-CN" sz="2400" dirty="0"/>
              <a:t>java</a:t>
            </a:r>
            <a:r>
              <a:rPr lang="zh-CN" altLang="en-US" sz="2400" dirty="0"/>
              <a:t>是一门半编译半解释型语言，具有很好的可移植性，并且效率比一般的动态语言要高且对编译后的代码的保护性更好，比纯粹地解释形语言更适于一些工程开发的场景。</a:t>
            </a:r>
          </a:p>
          <a:p>
            <a:r>
              <a:rPr lang="zh-CN" altLang="en-US" sz="2400" dirty="0"/>
              <a:t>由于看起来像</a:t>
            </a:r>
            <a:r>
              <a:rPr lang="en-US" altLang="zh-CN" sz="2400" dirty="0"/>
              <a:t>C/C++</a:t>
            </a:r>
            <a:r>
              <a:rPr lang="zh-CN" altLang="en-US" sz="2400" dirty="0"/>
              <a:t>，可以更好地吸引</a:t>
            </a:r>
            <a:r>
              <a:rPr lang="en-US" altLang="zh-CN" sz="2400" dirty="0"/>
              <a:t>C/C++</a:t>
            </a:r>
            <a:r>
              <a:rPr lang="zh-CN" altLang="en-US" sz="2400" dirty="0"/>
              <a:t>程序员。</a:t>
            </a:r>
          </a:p>
          <a:p>
            <a:r>
              <a:rPr lang="zh-CN" altLang="en-US" sz="2400" dirty="0"/>
              <a:t>动态</a:t>
            </a:r>
            <a:r>
              <a:rPr lang="zh-CN" altLang="en-US" sz="2400" dirty="0" smtClean="0"/>
              <a:t>链接、</a:t>
            </a:r>
            <a:r>
              <a:rPr lang="zh-CN" altLang="en-US" sz="2400" dirty="0"/>
              <a:t>垃圾回收</a:t>
            </a:r>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42</a:t>
            </a:fld>
            <a:endParaRPr lang="en-US" dirty="0"/>
          </a:p>
        </p:txBody>
      </p:sp>
    </p:spTree>
    <p:extLst>
      <p:ext uri="{BB962C8B-B14F-4D97-AF65-F5344CB8AC3E}">
        <p14:creationId xmlns:p14="http://schemas.microsoft.com/office/powerpoint/2010/main" val="163064643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JAVA</a:t>
            </a:r>
            <a:endParaRPr kumimoji="1" lang="zh-CN" altLang="en-US" dirty="0"/>
          </a:p>
        </p:txBody>
      </p:sp>
      <p:sp>
        <p:nvSpPr>
          <p:cNvPr id="3" name="内容占位符 2"/>
          <p:cNvSpPr>
            <a:spLocks noGrp="1"/>
          </p:cNvSpPr>
          <p:nvPr>
            <p:ph idx="1"/>
          </p:nvPr>
        </p:nvSpPr>
        <p:spPr/>
        <p:txBody>
          <a:bodyPr>
            <a:normAutofit fontScale="92500"/>
          </a:bodyPr>
          <a:lstStyle/>
          <a:p>
            <a:r>
              <a:rPr lang="zh-CN" altLang="en-US" sz="2400" dirty="0"/>
              <a:t>因为不必兼容</a:t>
            </a:r>
            <a:r>
              <a:rPr lang="en-US" altLang="zh-CN" sz="2400" dirty="0"/>
              <a:t>C/C++</a:t>
            </a:r>
            <a:r>
              <a:rPr lang="zh-CN" altLang="en-US" sz="2400" dirty="0"/>
              <a:t>，</a:t>
            </a:r>
            <a:r>
              <a:rPr lang="en-US" altLang="zh-CN" sz="2400" dirty="0"/>
              <a:t>java</a:t>
            </a:r>
            <a:r>
              <a:rPr lang="zh-CN" altLang="en-US" sz="2400" dirty="0"/>
              <a:t>可以更纯粹地完成自己想要的特性，如纯粹的面向对象。</a:t>
            </a:r>
          </a:p>
          <a:p>
            <a:r>
              <a:rPr lang="zh-CN" altLang="en-US" sz="2400" dirty="0"/>
              <a:t>相对于</a:t>
            </a:r>
            <a:r>
              <a:rPr lang="en-US" altLang="zh-CN" sz="2400" dirty="0"/>
              <a:t>C++</a:t>
            </a:r>
            <a:r>
              <a:rPr lang="zh-CN" altLang="en-US" sz="2400" dirty="0"/>
              <a:t>，抛弃了：结构和联合、函数、多重继承、</a:t>
            </a:r>
            <a:r>
              <a:rPr lang="en-US" altLang="zh-CN" sz="2400" dirty="0" err="1"/>
              <a:t>Goto</a:t>
            </a:r>
            <a:r>
              <a:rPr lang="zh-CN" altLang="en-US" sz="2400" dirty="0"/>
              <a:t>、操作符重载、指针、过于复杂的继承和封装声明。</a:t>
            </a:r>
          </a:p>
          <a:p>
            <a:r>
              <a:rPr lang="en-US" altLang="zh-CN" sz="2400" dirty="0"/>
              <a:t>java</a:t>
            </a:r>
            <a:r>
              <a:rPr lang="zh-CN" altLang="en-US" sz="2400" dirty="0"/>
              <a:t>在一定程度上放弃了效率，但在</a:t>
            </a:r>
            <a:r>
              <a:rPr lang="en-US" altLang="zh-CN" sz="2400" dirty="0"/>
              <a:t>java</a:t>
            </a:r>
            <a:r>
              <a:rPr lang="zh-CN" altLang="en-US" sz="2400" dirty="0"/>
              <a:t>诞生的那个年代，效率早已不再致命。</a:t>
            </a:r>
          </a:p>
          <a:p>
            <a:r>
              <a:rPr lang="en-US" altLang="zh-CN" sz="2400" dirty="0"/>
              <a:t>java</a:t>
            </a:r>
            <a:r>
              <a:rPr lang="zh-CN" altLang="en-US" sz="2400" dirty="0"/>
              <a:t>也有很多工程开发的框架，</a:t>
            </a:r>
            <a:r>
              <a:rPr lang="en-US" altLang="zh-CN" sz="2400" dirty="0"/>
              <a:t>J2EE</a:t>
            </a:r>
            <a:r>
              <a:rPr lang="zh-CN" altLang="en-US" sz="2400" dirty="0"/>
              <a:t>、</a:t>
            </a:r>
            <a:r>
              <a:rPr lang="en-US" altLang="zh-CN" sz="2400" dirty="0"/>
              <a:t>J2ME</a:t>
            </a:r>
            <a:r>
              <a:rPr lang="zh-CN" altLang="en-US" sz="2400" dirty="0"/>
              <a:t>，比较适合进行大型项目、工业项目的开发。而且相对于</a:t>
            </a:r>
            <a:r>
              <a:rPr lang="en-US" altLang="zh-CN" sz="2400" dirty="0"/>
              <a:t>python</a:t>
            </a:r>
            <a:r>
              <a:rPr lang="zh-CN" altLang="en-US" sz="2400" dirty="0"/>
              <a:t>一类的脚本语言，虽然</a:t>
            </a:r>
            <a:r>
              <a:rPr lang="en-US" altLang="zh-CN" sz="2400" dirty="0"/>
              <a:t>java</a:t>
            </a:r>
            <a:r>
              <a:rPr lang="zh-CN" altLang="en-US" sz="2400" dirty="0"/>
              <a:t>要重量级了一些，但是严格的语法要求和显式的类型声明机制对于项目的长期维护与管理是很有帮助的。</a:t>
            </a:r>
          </a:p>
          <a:p>
            <a:r>
              <a:rPr lang="zh-CN" altLang="en-US" sz="2400" dirty="0"/>
              <a:t>不过</a:t>
            </a:r>
            <a:r>
              <a:rPr lang="en-US" altLang="zh-CN" sz="2400" dirty="0"/>
              <a:t>java</a:t>
            </a:r>
            <a:r>
              <a:rPr lang="zh-CN" altLang="en-US" sz="2400" dirty="0"/>
              <a:t>的</a:t>
            </a:r>
            <a:r>
              <a:rPr lang="en-US" altLang="zh-CN" sz="2400" dirty="0"/>
              <a:t>reflect</a:t>
            </a:r>
            <a:r>
              <a:rPr lang="zh-CN" altLang="en-US" sz="2400" dirty="0"/>
              <a:t>机制的确难用。</a:t>
            </a:r>
            <a:r>
              <a:rPr lang="zh-CN" altLang="en-US" sz="2400" dirty="0" smtClean="0"/>
              <a:t>。</a:t>
            </a:r>
            <a:endParaRPr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43</a:t>
            </a:fld>
            <a:endParaRPr lang="en-US" dirty="0"/>
          </a:p>
        </p:txBody>
      </p:sp>
    </p:spTree>
    <p:extLst>
      <p:ext uri="{BB962C8B-B14F-4D97-AF65-F5344CB8AC3E}">
        <p14:creationId xmlns:p14="http://schemas.microsoft.com/office/powerpoint/2010/main" val="123671355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Java</a:t>
            </a:r>
            <a:endParaRPr kumimoji="1" lang="zh-CN" altLang="en-US" dirty="0"/>
          </a:p>
        </p:txBody>
      </p:sp>
      <p:sp>
        <p:nvSpPr>
          <p:cNvPr id="3" name="内容占位符 2"/>
          <p:cNvSpPr>
            <a:spLocks noGrp="1"/>
          </p:cNvSpPr>
          <p:nvPr>
            <p:ph idx="1"/>
          </p:nvPr>
        </p:nvSpPr>
        <p:spPr>
          <a:xfrm>
            <a:off x="685800" y="2121408"/>
            <a:ext cx="8277606" cy="4151377"/>
          </a:xfrm>
        </p:spPr>
        <p:txBody>
          <a:bodyPr>
            <a:noAutofit/>
          </a:bodyPr>
          <a:lstStyle/>
          <a:p>
            <a:r>
              <a:rPr lang="en-US" altLang="zh-CN" sz="2400" dirty="0" smtClean="0"/>
              <a:t>Java </a:t>
            </a:r>
            <a:r>
              <a:rPr lang="zh-CN" altLang="en-US" sz="2400" dirty="0"/>
              <a:t>是过去的 </a:t>
            </a:r>
            <a:r>
              <a:rPr lang="en-US" altLang="zh-CN" sz="2400" dirty="0"/>
              <a:t>10 </a:t>
            </a:r>
            <a:r>
              <a:rPr lang="zh-CN" altLang="en-US" sz="2400" dirty="0"/>
              <a:t>年中计算</a:t>
            </a:r>
            <a:r>
              <a:rPr lang="zh-CN" altLang="en-US" sz="2400" dirty="0" smtClean="0"/>
              <a:t>行业发生过最好也</a:t>
            </a:r>
            <a:r>
              <a:rPr lang="zh-CN" altLang="en-US" sz="2400" dirty="0"/>
              <a:t>是最坏的事。 </a:t>
            </a:r>
          </a:p>
          <a:p>
            <a:r>
              <a:rPr lang="zh-CN" altLang="en-US" sz="2400" dirty="0" smtClean="0"/>
              <a:t>一方面</a:t>
            </a:r>
            <a:r>
              <a:rPr lang="zh-CN" altLang="en-US" sz="2400" dirty="0"/>
              <a:t>，</a:t>
            </a:r>
            <a:r>
              <a:rPr lang="en-US" altLang="zh-CN" sz="2400" dirty="0"/>
              <a:t>Java </a:t>
            </a:r>
            <a:r>
              <a:rPr lang="zh-CN" altLang="en-US" sz="2400" dirty="0"/>
              <a:t>把你从 </a:t>
            </a:r>
            <a:r>
              <a:rPr lang="en-US" altLang="zh-CN" sz="2400" dirty="0"/>
              <a:t>C++ </a:t>
            </a:r>
            <a:r>
              <a:rPr lang="zh-CN" altLang="en-US" sz="2400" dirty="0"/>
              <a:t>编程的很多枯燥易错的细节中解救出来了</a:t>
            </a:r>
            <a:r>
              <a:rPr lang="zh-CN" altLang="en-US" sz="2400" dirty="0" smtClean="0"/>
              <a:t>。</a:t>
            </a:r>
            <a:r>
              <a:rPr lang="zh-CN" altLang="en-US" sz="2400" dirty="0"/>
              <a:t> </a:t>
            </a:r>
          </a:p>
          <a:p>
            <a:r>
              <a:rPr lang="zh-CN" altLang="en-US" sz="2400" dirty="0" smtClean="0"/>
              <a:t>另</a:t>
            </a:r>
            <a:r>
              <a:rPr lang="zh-CN" altLang="en-US" sz="2400" dirty="0"/>
              <a:t>一方面，除了是一种语言，一个虚拟机，一个巨无霸的类库，一个安全模型，一个可移植的字节码格式，</a:t>
            </a:r>
            <a:r>
              <a:rPr lang="en-US" altLang="zh-CN" sz="2400" dirty="0"/>
              <a:t>Java </a:t>
            </a:r>
            <a:r>
              <a:rPr lang="zh-CN" altLang="en-US" sz="2400" dirty="0"/>
              <a:t>还是一个宗教。</a:t>
            </a:r>
            <a:r>
              <a:rPr lang="zh-CN" altLang="en-US" sz="2400" b="1" dirty="0">
                <a:solidFill>
                  <a:srgbClr val="FF0000"/>
                </a:solidFill>
              </a:rPr>
              <a:t>邪教</a:t>
            </a:r>
            <a:r>
              <a:rPr lang="zh-CN" altLang="en-US" sz="2400" dirty="0"/>
              <a:t>。所以你不能太相信对它太虔诚的人</a:t>
            </a:r>
            <a:r>
              <a:rPr lang="zh-CN" altLang="en-US" sz="2400" dirty="0" smtClean="0"/>
              <a:t>。</a:t>
            </a:r>
            <a:endParaRPr lang="en-US" altLang="zh-CN" sz="2400" dirty="0" smtClean="0"/>
          </a:p>
          <a:p>
            <a:r>
              <a:rPr lang="zh-CN" altLang="en-US" sz="2400" dirty="0"/>
              <a:t> 几年前</a:t>
            </a:r>
            <a:r>
              <a:rPr lang="en-US" altLang="zh-CN" sz="2400" dirty="0"/>
              <a:t>Gosling</a:t>
            </a:r>
            <a:r>
              <a:rPr lang="zh-CN" altLang="en-US" sz="2400" dirty="0"/>
              <a:t>自己都说</a:t>
            </a:r>
            <a:r>
              <a:rPr lang="en-US" altLang="zh-CN" sz="2400" dirty="0"/>
              <a:t>,</a:t>
            </a:r>
            <a:r>
              <a:rPr lang="zh-CN" altLang="en-US" sz="2400" dirty="0"/>
              <a:t>如果一切都能重来的话</a:t>
            </a:r>
            <a:r>
              <a:rPr lang="en-US" altLang="zh-CN" sz="2400" dirty="0"/>
              <a:t>,</a:t>
            </a:r>
            <a:r>
              <a:rPr lang="zh-CN" altLang="en-US" sz="2400" dirty="0"/>
              <a:t>他不会</a:t>
            </a:r>
            <a:r>
              <a:rPr lang="zh-CN" altLang="en-US" sz="2400" dirty="0" smtClean="0"/>
              <a:t>搞出个</a:t>
            </a:r>
            <a:r>
              <a:rPr lang="en-US" altLang="zh-CN" sz="2400" dirty="0" smtClean="0"/>
              <a:t>interface</a:t>
            </a:r>
            <a:r>
              <a:rPr lang="zh-CN" altLang="en-US" sz="2400" dirty="0" smtClean="0"/>
              <a:t>的概念。</a:t>
            </a:r>
            <a:endParaRPr lang="zh-CN" altLang="en-US" sz="2400" dirty="0"/>
          </a:p>
          <a:p>
            <a:r>
              <a:rPr lang="zh-CN" altLang="en-US" sz="2400" dirty="0" smtClean="0"/>
              <a:t>但是</a:t>
            </a:r>
            <a:r>
              <a:rPr lang="zh-CN" altLang="en-US" sz="2400" dirty="0"/>
              <a:t>总的来说，</a:t>
            </a:r>
            <a:r>
              <a:rPr lang="en-US" altLang="zh-CN" sz="2400" dirty="0"/>
              <a:t>Java </a:t>
            </a:r>
            <a:r>
              <a:rPr lang="zh-CN" altLang="en-US" sz="2400" dirty="0"/>
              <a:t>是软件工程史上的一大进步</a:t>
            </a:r>
            <a:r>
              <a:rPr lang="zh-CN" altLang="en-US" sz="2400" dirty="0" smtClean="0"/>
              <a:t>。</a:t>
            </a:r>
            <a:endParaRPr lang="en-US" altLang="zh-CN" sz="2400" dirty="0" smtClean="0"/>
          </a:p>
          <a:p>
            <a:r>
              <a:rPr lang="en-US" altLang="zh-CN" sz="2400" dirty="0"/>
              <a:t>(2004</a:t>
            </a:r>
            <a:r>
              <a:rPr lang="zh-CN" altLang="en-US" sz="2400" dirty="0"/>
              <a:t>年</a:t>
            </a:r>
            <a:r>
              <a:rPr lang="en-US" altLang="zh-CN" sz="2400" dirty="0"/>
              <a:t>9</a:t>
            </a:r>
            <a:r>
              <a:rPr lang="zh-CN" altLang="en-US" sz="2400" dirty="0"/>
              <a:t>月语</a:t>
            </a:r>
            <a:r>
              <a:rPr lang="en-US" altLang="zh-CN" sz="2400" dirty="0"/>
              <a:t>)</a:t>
            </a:r>
            <a:endParaRPr lang="en-US" altLang="zh-CN" sz="2400" dirty="0" smtClean="0"/>
          </a:p>
        </p:txBody>
      </p:sp>
      <p:sp>
        <p:nvSpPr>
          <p:cNvPr id="4" name="幻灯片编号占位符 3"/>
          <p:cNvSpPr>
            <a:spLocks noGrp="1"/>
          </p:cNvSpPr>
          <p:nvPr>
            <p:ph type="sldNum" sz="quarter" idx="12"/>
          </p:nvPr>
        </p:nvSpPr>
        <p:spPr/>
        <p:txBody>
          <a:bodyPr/>
          <a:lstStyle/>
          <a:p>
            <a:fld id="{2AC27A5A-7290-4DE1-BA94-4BE8A8E57DCF}" type="slidenum">
              <a:rPr lang="en-US" smtClean="0"/>
              <a:t>44</a:t>
            </a:fld>
            <a:endParaRPr lang="en-US" dirty="0"/>
          </a:p>
        </p:txBody>
      </p:sp>
      <p:sp>
        <p:nvSpPr>
          <p:cNvPr id="5" name="矩形 4"/>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78864529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Java</a:t>
            </a:r>
            <a:r>
              <a:rPr kumimoji="1" lang="zh-CN" altLang="en-US" dirty="0" smtClean="0"/>
              <a:t> </a:t>
            </a:r>
            <a:r>
              <a:rPr kumimoji="1" lang="zh-CN" altLang="en-US" dirty="0"/>
              <a:t>代码示例</a:t>
            </a:r>
          </a:p>
        </p:txBody>
      </p:sp>
      <p:sp>
        <p:nvSpPr>
          <p:cNvPr id="4" name="幻灯片编号占位符 3"/>
          <p:cNvSpPr>
            <a:spLocks noGrp="1"/>
          </p:cNvSpPr>
          <p:nvPr>
            <p:ph type="sldNum" sz="quarter" idx="12"/>
          </p:nvPr>
        </p:nvSpPr>
        <p:spPr/>
        <p:txBody>
          <a:bodyPr/>
          <a:lstStyle/>
          <a:p>
            <a:fld id="{2AC27A5A-7290-4DE1-BA94-4BE8A8E57DCF}" type="slidenum">
              <a:rPr lang="en-US" smtClean="0"/>
              <a:t>45</a:t>
            </a:fld>
            <a:endParaRPr lang="en-US" dirty="0"/>
          </a:p>
        </p:txBody>
      </p:sp>
      <p:sp>
        <p:nvSpPr>
          <p:cNvPr id="5" name="矩形 4"/>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pic>
        <p:nvPicPr>
          <p:cNvPr id="6" name="内容占位符 5"/>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tretch>
            <a:fillRect/>
          </a:stretch>
        </p:blipFill>
        <p:spPr>
          <a:xfrm>
            <a:off x="1018972" y="2451651"/>
            <a:ext cx="7106055" cy="1517197"/>
          </a:xfrm>
          <a:prstGeom prst="rect">
            <a:avLst/>
          </a:prstGeom>
        </p:spPr>
      </p:pic>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8972" y="5327374"/>
            <a:ext cx="3284366" cy="349063"/>
          </a:xfrm>
          <a:prstGeom prst="rect">
            <a:avLst/>
          </a:prstGeom>
        </p:spPr>
      </p:pic>
    </p:spTree>
    <p:extLst>
      <p:ext uri="{BB962C8B-B14F-4D97-AF65-F5344CB8AC3E}">
        <p14:creationId xmlns:p14="http://schemas.microsoft.com/office/powerpoint/2010/main" val="10198212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Java</a:t>
            </a:r>
            <a:r>
              <a:rPr kumimoji="1" lang="zh-CN" altLang="en-US" dirty="0" smtClean="0"/>
              <a:t> </a:t>
            </a:r>
            <a:r>
              <a:rPr kumimoji="1" lang="zh-CN" altLang="en-US" dirty="0"/>
              <a:t>代码示例</a:t>
            </a:r>
          </a:p>
        </p:txBody>
      </p:sp>
      <p:sp>
        <p:nvSpPr>
          <p:cNvPr id="4" name="幻灯片编号占位符 3"/>
          <p:cNvSpPr>
            <a:spLocks noGrp="1"/>
          </p:cNvSpPr>
          <p:nvPr>
            <p:ph type="sldNum" sz="quarter" idx="12"/>
          </p:nvPr>
        </p:nvSpPr>
        <p:spPr/>
        <p:txBody>
          <a:bodyPr/>
          <a:lstStyle/>
          <a:p>
            <a:fld id="{2AC27A5A-7290-4DE1-BA94-4BE8A8E57DCF}" type="slidenum">
              <a:rPr lang="en-US" smtClean="0"/>
              <a:t>46</a:t>
            </a:fld>
            <a:endParaRPr lang="en-US" dirty="0"/>
          </a:p>
        </p:txBody>
      </p:sp>
      <p:sp>
        <p:nvSpPr>
          <p:cNvPr id="5" name="矩形 4"/>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2003754"/>
            <a:ext cx="8382000" cy="4318000"/>
          </a:xfrm>
          <a:prstGeom prst="rect">
            <a:avLst/>
          </a:prstGeom>
        </p:spPr>
      </p:pic>
    </p:spTree>
    <p:extLst>
      <p:ext uri="{BB962C8B-B14F-4D97-AF65-F5344CB8AC3E}">
        <p14:creationId xmlns:p14="http://schemas.microsoft.com/office/powerpoint/2010/main" val="1360787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uk-UA" altLang="zh-CN" dirty="0"/>
              <a:t>C#</a:t>
            </a:r>
            <a:endParaRPr kumimoji="1" lang="zh-CN" altLang="en-US" dirty="0"/>
          </a:p>
        </p:txBody>
      </p:sp>
      <p:sp>
        <p:nvSpPr>
          <p:cNvPr id="3" name="内容占位符 2"/>
          <p:cNvSpPr>
            <a:spLocks noGrp="1"/>
          </p:cNvSpPr>
          <p:nvPr>
            <p:ph idx="1"/>
          </p:nvPr>
        </p:nvSpPr>
        <p:spPr/>
        <p:txBody>
          <a:bodyPr>
            <a:normAutofit/>
          </a:bodyPr>
          <a:lstStyle/>
          <a:p>
            <a:r>
              <a:rPr lang="en-US" altLang="zh-CN" sz="2400" dirty="0" smtClean="0"/>
              <a:t>Visual</a:t>
            </a:r>
            <a:r>
              <a:rPr lang="zh-CN" altLang="en-US" sz="2400" dirty="0" smtClean="0"/>
              <a:t> </a:t>
            </a:r>
            <a:r>
              <a:rPr lang="en-US" altLang="zh-CN" sz="2400" dirty="0" smtClean="0"/>
              <a:t>J++</a:t>
            </a:r>
            <a:r>
              <a:rPr lang="zh-CN" altLang="en-US" sz="2400" dirty="0" smtClean="0"/>
              <a:t>，一个</a:t>
            </a:r>
            <a:r>
              <a:rPr lang="en-US" altLang="zh-CN" sz="2400" dirty="0" smtClean="0"/>
              <a:t>Java</a:t>
            </a:r>
            <a:r>
              <a:rPr lang="zh-CN" altLang="en-US" sz="2400" dirty="0" smtClean="0"/>
              <a:t>方言</a:t>
            </a:r>
            <a:endParaRPr lang="en-US" altLang="zh-CN" sz="2400" dirty="0"/>
          </a:p>
          <a:p>
            <a:r>
              <a:rPr lang="en-US" altLang="zh-CN" sz="2400" dirty="0" smtClean="0"/>
              <a:t>SUN</a:t>
            </a:r>
            <a:r>
              <a:rPr lang="zh-CN" altLang="en-US" sz="2400" dirty="0" smtClean="0"/>
              <a:t>公司</a:t>
            </a:r>
            <a:r>
              <a:rPr lang="zh-CN" altLang="en-US" sz="2400" dirty="0"/>
              <a:t>认为</a:t>
            </a:r>
            <a:r>
              <a:rPr lang="en-US" altLang="zh-CN" sz="2400" dirty="0"/>
              <a:t>Visual J++ </a:t>
            </a:r>
            <a:r>
              <a:rPr lang="zh-CN" altLang="en-US" sz="2400" dirty="0"/>
              <a:t>违反了</a:t>
            </a:r>
            <a:r>
              <a:rPr lang="en-US" altLang="zh-CN" sz="2400" dirty="0"/>
              <a:t>Java</a:t>
            </a:r>
            <a:r>
              <a:rPr lang="zh-CN" altLang="en-US" sz="2400" dirty="0"/>
              <a:t>开发平台的中立性，对微软提出了诉讼</a:t>
            </a:r>
            <a:r>
              <a:rPr lang="zh-CN" altLang="en-US" sz="2400" dirty="0" smtClean="0"/>
              <a:t>。并构成调解，之后微软不再维护。</a:t>
            </a:r>
            <a:endParaRPr lang="en-US" altLang="zh-CN" sz="2400" dirty="0" smtClean="0"/>
          </a:p>
          <a:p>
            <a:r>
              <a:rPr lang="en-US" altLang="zh-CN" sz="2400" dirty="0"/>
              <a:t>1998</a:t>
            </a:r>
            <a:r>
              <a:rPr lang="zh-CN" altLang="en-US" sz="2400" dirty="0"/>
              <a:t>年</a:t>
            </a:r>
            <a:r>
              <a:rPr lang="en-US" altLang="zh-CN" sz="2400" dirty="0"/>
              <a:t>12</a:t>
            </a:r>
            <a:r>
              <a:rPr lang="zh-CN" altLang="en-US" sz="2400" dirty="0"/>
              <a:t>月，微软启动了一个全新的语言</a:t>
            </a:r>
            <a:r>
              <a:rPr lang="zh-CN" altLang="en-US" sz="2400" dirty="0" smtClean="0"/>
              <a:t>项目</a:t>
            </a:r>
            <a:r>
              <a:rPr lang="en-US" altLang="zh-CN" sz="2400" dirty="0" smtClean="0"/>
              <a:t>COOL</a:t>
            </a:r>
          </a:p>
          <a:p>
            <a:r>
              <a:rPr lang="en-US" altLang="zh-CN" sz="2400" dirty="0"/>
              <a:t>1999</a:t>
            </a:r>
            <a:r>
              <a:rPr lang="zh-CN" altLang="en-US" sz="2400" dirty="0"/>
              <a:t>年</a:t>
            </a:r>
            <a:r>
              <a:rPr lang="en-US" altLang="zh-CN" sz="2400" dirty="0"/>
              <a:t>7</a:t>
            </a:r>
            <a:r>
              <a:rPr lang="zh-CN" altLang="en-US" sz="2400" dirty="0"/>
              <a:t>月份</a:t>
            </a:r>
            <a:r>
              <a:rPr lang="zh-CN" altLang="en-US" sz="2400" dirty="0" smtClean="0"/>
              <a:t>，完成</a:t>
            </a:r>
            <a:r>
              <a:rPr lang="en-US" altLang="zh-CN" sz="2400" dirty="0" smtClean="0"/>
              <a:t>COOL</a:t>
            </a:r>
            <a:r>
              <a:rPr lang="zh-CN" altLang="en-US" sz="2400" dirty="0"/>
              <a:t>语言的一个内部版本</a:t>
            </a:r>
            <a:r>
              <a:rPr lang="zh-CN" altLang="en-US" sz="2400" dirty="0" smtClean="0"/>
              <a:t>。</a:t>
            </a:r>
            <a:endParaRPr lang="en-US" altLang="zh-CN" sz="2400" dirty="0" smtClean="0"/>
          </a:p>
          <a:p>
            <a:r>
              <a:rPr lang="en-US" altLang="zh-CN" sz="2400" dirty="0"/>
              <a:t>2000</a:t>
            </a:r>
            <a:r>
              <a:rPr lang="zh-CN" altLang="en-US" sz="2400" dirty="0"/>
              <a:t>年</a:t>
            </a:r>
            <a:r>
              <a:rPr lang="en-US" altLang="zh-CN" sz="2400" dirty="0"/>
              <a:t>2</a:t>
            </a:r>
            <a:r>
              <a:rPr lang="zh-CN" altLang="en-US" sz="2400" dirty="0"/>
              <a:t>月份</a:t>
            </a:r>
            <a:r>
              <a:rPr lang="zh-CN" altLang="en-US" sz="2400" dirty="0" smtClean="0"/>
              <a:t>，正式</a:t>
            </a:r>
            <a:r>
              <a:rPr lang="zh-CN" altLang="en-US" sz="2400" dirty="0"/>
              <a:t>将</a:t>
            </a:r>
            <a:r>
              <a:rPr lang="en-US" altLang="zh-CN" sz="2400" dirty="0"/>
              <a:t>COOL</a:t>
            </a:r>
            <a:r>
              <a:rPr lang="zh-CN" altLang="en-US" sz="2400" dirty="0"/>
              <a:t>语言更名为</a:t>
            </a:r>
            <a:r>
              <a:rPr lang="en-US" altLang="zh-CN" sz="2400" dirty="0"/>
              <a:t>C#</a:t>
            </a:r>
            <a:r>
              <a:rPr lang="zh-CN" altLang="en-US" sz="2400" dirty="0"/>
              <a:t>。</a:t>
            </a:r>
            <a:endParaRPr lang="en-US" altLang="zh-CN" sz="2400" dirty="0" smtClean="0"/>
          </a:p>
          <a:p>
            <a:r>
              <a:rPr lang="en-US" altLang="zh-CN" sz="2400" dirty="0" smtClean="0"/>
              <a:t>2000</a:t>
            </a:r>
            <a:r>
              <a:rPr lang="zh-CN" altLang="en-US" sz="2400" dirty="0"/>
              <a:t>年</a:t>
            </a:r>
            <a:r>
              <a:rPr lang="en-US" altLang="zh-CN" sz="2400" dirty="0"/>
              <a:t>6</a:t>
            </a:r>
            <a:r>
              <a:rPr lang="zh-CN" altLang="en-US" sz="2400" dirty="0"/>
              <a:t>月</a:t>
            </a:r>
            <a:r>
              <a:rPr lang="en-US" altLang="zh-CN" sz="2400" dirty="0"/>
              <a:t>26</a:t>
            </a:r>
            <a:r>
              <a:rPr lang="zh-CN" altLang="en-US" sz="2400" dirty="0"/>
              <a:t>日微软在奥兰多举行的“职业开发人员技术大会”（</a:t>
            </a:r>
            <a:r>
              <a:rPr lang="en-US" altLang="zh-CN" sz="2400" dirty="0"/>
              <a:t>PDC 2000</a:t>
            </a:r>
            <a:r>
              <a:rPr lang="zh-CN" altLang="en-US" sz="2400" dirty="0"/>
              <a:t>）上，發表新的语言</a:t>
            </a:r>
            <a:r>
              <a:rPr lang="en-US" altLang="zh-CN" sz="2400" dirty="0"/>
              <a:t>C#</a:t>
            </a:r>
            <a:r>
              <a:rPr lang="zh-CN" altLang="en-US" sz="2400" dirty="0" smtClean="0"/>
              <a:t>。并在之后取代</a:t>
            </a:r>
            <a:r>
              <a:rPr lang="en-US" altLang="zh-CN" sz="2400" dirty="0" smtClean="0"/>
              <a:t>J++</a:t>
            </a:r>
            <a:r>
              <a:rPr lang="zh-CN" altLang="en-US" sz="2400" dirty="0" smtClean="0"/>
              <a:t>。</a:t>
            </a:r>
            <a:endParaRPr lang="en-US" altLang="zh-CN" sz="2400" dirty="0" smtClean="0"/>
          </a:p>
          <a:p>
            <a:endParaRPr lang="en-US" altLang="zh-CN" sz="2400" dirty="0" smtClean="0"/>
          </a:p>
          <a:p>
            <a:endParaRPr lang="en-US" altLang="zh-CN" sz="2400" dirty="0" smtClean="0"/>
          </a:p>
          <a:p>
            <a:endParaRPr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47</a:t>
            </a:fld>
            <a:endParaRPr lang="en-US" dirty="0"/>
          </a:p>
        </p:txBody>
      </p:sp>
    </p:spTree>
    <p:extLst>
      <p:ext uri="{BB962C8B-B14F-4D97-AF65-F5344CB8AC3E}">
        <p14:creationId xmlns:p14="http://schemas.microsoft.com/office/powerpoint/2010/main" val="160857346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uk-UA" altLang="zh-CN" dirty="0"/>
              <a:t>C#</a:t>
            </a:r>
            <a:endParaRPr kumimoji="1" lang="zh-CN" altLang="en-US" dirty="0"/>
          </a:p>
        </p:txBody>
      </p:sp>
      <p:sp>
        <p:nvSpPr>
          <p:cNvPr id="4" name="幻灯片编号占位符 3"/>
          <p:cNvSpPr>
            <a:spLocks noGrp="1"/>
          </p:cNvSpPr>
          <p:nvPr>
            <p:ph type="sldNum" sz="quarter" idx="12"/>
          </p:nvPr>
        </p:nvSpPr>
        <p:spPr/>
        <p:txBody>
          <a:bodyPr/>
          <a:lstStyle/>
          <a:p>
            <a:fld id="{2AC27A5A-7290-4DE1-BA94-4BE8A8E57DCF}" type="slidenum">
              <a:rPr lang="en-US" smtClean="0"/>
              <a:t>48</a:t>
            </a:fld>
            <a:endParaRPr lang="en-US" dirty="0"/>
          </a:p>
        </p:txBody>
      </p:sp>
      <p:sp>
        <p:nvSpPr>
          <p:cNvPr id="7" name="矩形 6"/>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88293"/>
            <a:ext cx="9144000" cy="4749617"/>
          </a:xfrm>
          <a:prstGeom prst="rect">
            <a:avLst/>
          </a:prstGeom>
        </p:spPr>
      </p:pic>
    </p:spTree>
    <p:extLst>
      <p:ext uri="{BB962C8B-B14F-4D97-AF65-F5344CB8AC3E}">
        <p14:creationId xmlns:p14="http://schemas.microsoft.com/office/powerpoint/2010/main" val="18613620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4</a:t>
            </a:fld>
            <a:endParaRPr lang="en-US" dirty="0"/>
          </a:p>
        </p:txBody>
      </p:sp>
      <p:pic>
        <p:nvPicPr>
          <p:cNvPr id="8" name="图片 7"/>
          <p:cNvPicPr>
            <a:picLocks noChangeAspect="1"/>
          </p:cNvPicPr>
          <p:nvPr/>
        </p:nvPicPr>
        <p:blipFill>
          <a:blip r:embed="rId3"/>
          <a:stretch>
            <a:fillRect/>
          </a:stretch>
        </p:blipFill>
        <p:spPr>
          <a:xfrm>
            <a:off x="0" y="684958"/>
            <a:ext cx="9144000" cy="1088392"/>
          </a:xfrm>
          <a:prstGeom prst="rect">
            <a:avLst/>
          </a:prstGeom>
        </p:spPr>
      </p:pic>
      <p:pic>
        <p:nvPicPr>
          <p:cNvPr id="9" name="图片 8"/>
          <p:cNvPicPr>
            <a:picLocks noChangeAspect="1"/>
          </p:cNvPicPr>
          <p:nvPr/>
        </p:nvPicPr>
        <p:blipFill>
          <a:blip r:embed="rId4"/>
          <a:stretch>
            <a:fillRect/>
          </a:stretch>
        </p:blipFill>
        <p:spPr>
          <a:xfrm>
            <a:off x="735726" y="1893631"/>
            <a:ext cx="7116418" cy="4744279"/>
          </a:xfrm>
          <a:prstGeom prst="rect">
            <a:avLst/>
          </a:prstGeom>
        </p:spPr>
      </p:pic>
    </p:spTree>
    <p:extLst>
      <p:ext uri="{BB962C8B-B14F-4D97-AF65-F5344CB8AC3E}">
        <p14:creationId xmlns:p14="http://schemas.microsoft.com/office/powerpoint/2010/main" val="122498757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uk-UA" altLang="zh-CN" dirty="0"/>
              <a:t>C#</a:t>
            </a:r>
            <a:endParaRPr kumimoji="1" lang="zh-CN" altLang="en-US" dirty="0"/>
          </a:p>
        </p:txBody>
      </p:sp>
      <p:sp>
        <p:nvSpPr>
          <p:cNvPr id="3" name="内容占位符 2"/>
          <p:cNvSpPr>
            <a:spLocks noGrp="1"/>
          </p:cNvSpPr>
          <p:nvPr>
            <p:ph idx="1"/>
          </p:nvPr>
        </p:nvSpPr>
        <p:spPr/>
        <p:txBody>
          <a:bodyPr>
            <a:normAutofit/>
          </a:bodyPr>
          <a:lstStyle/>
          <a:p>
            <a:r>
              <a:rPr lang="zh-CN" altLang="en-US" sz="2400" dirty="0" smtClean="0"/>
              <a:t>自</a:t>
            </a:r>
            <a:r>
              <a:rPr lang="en-US" altLang="zh-CN" sz="2400" dirty="0" smtClean="0"/>
              <a:t>C/C</a:t>
            </a:r>
            <a:r>
              <a:rPr lang="en-US" altLang="zh-CN" sz="2400" dirty="0"/>
              <a:t>++</a:t>
            </a:r>
            <a:r>
              <a:rPr lang="zh-CN" altLang="en-US" sz="2400" dirty="0"/>
              <a:t>演变而来</a:t>
            </a:r>
            <a:r>
              <a:rPr lang="zh-CN" altLang="en-US" sz="2400" dirty="0" smtClean="0"/>
              <a:t>。并且在很多地方参照了</a:t>
            </a:r>
            <a:r>
              <a:rPr lang="en-US" altLang="zh-CN" sz="2400" dirty="0" smtClean="0"/>
              <a:t>Java</a:t>
            </a:r>
            <a:r>
              <a:rPr lang="zh-CN" altLang="en-US" sz="2400" dirty="0" smtClean="0"/>
              <a:t>。</a:t>
            </a:r>
            <a:endParaRPr lang="en-US" altLang="zh-CN" sz="2400" dirty="0" smtClean="0"/>
          </a:p>
          <a:p>
            <a:r>
              <a:rPr lang="zh-CN" altLang="en-US" sz="2400" dirty="0" smtClean="0"/>
              <a:t>不仅仅</a:t>
            </a:r>
            <a:r>
              <a:rPr lang="zh-CN" altLang="en-US" sz="2400" dirty="0"/>
              <a:t>是一门</a:t>
            </a:r>
            <a:r>
              <a:rPr lang="zh-CN" altLang="en-US" sz="2400" dirty="0" smtClean="0"/>
              <a:t>语言， 更</a:t>
            </a:r>
            <a:r>
              <a:rPr lang="zh-CN" altLang="en-US" sz="2400" dirty="0"/>
              <a:t>多的是它背后所依附的</a:t>
            </a:r>
            <a:r>
              <a:rPr lang="en-US" altLang="zh-CN" sz="2400" dirty="0" err="1"/>
              <a:t>.Net</a:t>
            </a:r>
            <a:r>
              <a:rPr lang="zh-CN" altLang="en-US" sz="2400" dirty="0" smtClean="0"/>
              <a:t>平台</a:t>
            </a:r>
            <a:endParaRPr lang="en-US" altLang="zh-CN" sz="2400" dirty="0"/>
          </a:p>
          <a:p>
            <a:r>
              <a:rPr lang="zh-CN" altLang="en-US" sz="2400" dirty="0"/>
              <a:t>它是现代的编程语言。它简化和现代化了</a:t>
            </a:r>
            <a:r>
              <a:rPr lang="en-US" altLang="zh-CN" sz="2400" dirty="0"/>
              <a:t>C++</a:t>
            </a:r>
            <a:r>
              <a:rPr lang="zh-CN" altLang="en-US" sz="2400" dirty="0"/>
              <a:t>在类、名字空间、方法重载和异常处理等领域。屏弃了</a:t>
            </a:r>
            <a:r>
              <a:rPr lang="en-US" altLang="zh-CN" sz="2400" dirty="0"/>
              <a:t>C++</a:t>
            </a:r>
            <a:r>
              <a:rPr lang="zh-CN" altLang="en-US" sz="2400" dirty="0"/>
              <a:t>的复杂性，使它更易用、更少出错</a:t>
            </a:r>
            <a:r>
              <a:rPr lang="zh-CN" altLang="en-US" sz="2400" dirty="0" smtClean="0"/>
              <a:t>。</a:t>
            </a:r>
            <a:endParaRPr lang="en-US" altLang="zh-CN" sz="2400" dirty="0" smtClean="0"/>
          </a:p>
          <a:p>
            <a:r>
              <a:rPr lang="zh-CN" altLang="en-US" sz="2400" dirty="0"/>
              <a:t>简单 </a:t>
            </a:r>
            <a:r>
              <a:rPr lang="zh-CN" altLang="en-US" sz="2400" dirty="0" smtClean="0"/>
              <a:t>，现代</a:t>
            </a:r>
            <a:r>
              <a:rPr lang="zh-CN" altLang="en-US" sz="2400" dirty="0"/>
              <a:t> </a:t>
            </a:r>
            <a:r>
              <a:rPr lang="zh-CN" altLang="en-US" sz="2400" dirty="0" smtClean="0"/>
              <a:t>，面向</a:t>
            </a:r>
            <a:r>
              <a:rPr lang="zh-CN" altLang="en-US" sz="2400" dirty="0"/>
              <a:t>对象 ，类型安全 ，版本控制 ，兼容，</a:t>
            </a:r>
            <a:r>
              <a:rPr lang="zh-CN" altLang="en-US" sz="2400" dirty="0" smtClean="0"/>
              <a:t>灵活。</a:t>
            </a:r>
            <a:endParaRPr lang="en-US" altLang="zh-CN" sz="2400" dirty="0" smtClean="0"/>
          </a:p>
          <a:p>
            <a:r>
              <a:rPr lang="zh-CN" altLang="en-US" sz="2400" dirty="0" smtClean="0"/>
              <a:t>但</a:t>
            </a:r>
            <a:r>
              <a:rPr lang="en-US" altLang="zh-CN" sz="2400" dirty="0" smtClean="0"/>
              <a:t>C</a:t>
            </a:r>
            <a:r>
              <a:rPr lang="en-US" altLang="zh-CN" sz="2400" dirty="0"/>
              <a:t>#</a:t>
            </a:r>
            <a:r>
              <a:rPr lang="zh-CN" altLang="en-US" sz="2400" dirty="0"/>
              <a:t>编写的程序必须运行在</a:t>
            </a:r>
            <a:r>
              <a:rPr lang="en-US" altLang="zh-CN" sz="2400" dirty="0"/>
              <a:t>.NET</a:t>
            </a:r>
            <a:r>
              <a:rPr lang="zh-CN" altLang="en-US" sz="2400" dirty="0" smtClean="0"/>
              <a:t>平台，跨平台支持等都要绑在微软的大船上。</a:t>
            </a:r>
            <a:endParaRPr lang="en-US" altLang="zh-CN" sz="2400" dirty="0" smtClean="0"/>
          </a:p>
          <a:p>
            <a:endParaRPr lang="en-US" altLang="zh-CN" sz="2400" dirty="0" smtClean="0"/>
          </a:p>
          <a:p>
            <a:endParaRPr lang="en-US" altLang="zh-CN" sz="2400" dirty="0"/>
          </a:p>
          <a:p>
            <a:endParaRPr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49</a:t>
            </a:fld>
            <a:endParaRPr lang="en-US" dirty="0"/>
          </a:p>
        </p:txBody>
      </p:sp>
    </p:spTree>
    <p:extLst>
      <p:ext uri="{BB962C8B-B14F-4D97-AF65-F5344CB8AC3E}">
        <p14:creationId xmlns:p14="http://schemas.microsoft.com/office/powerpoint/2010/main" val="53906331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uk-UA" altLang="zh-CN" dirty="0"/>
              <a:t>C</a:t>
            </a:r>
            <a:r>
              <a:rPr lang="uk-UA" altLang="zh-CN" dirty="0" smtClean="0"/>
              <a:t>#</a:t>
            </a:r>
            <a:r>
              <a:rPr lang="zh-CN" altLang="en-US" dirty="0" smtClean="0"/>
              <a:t> </a:t>
            </a:r>
            <a:r>
              <a:rPr kumimoji="1" lang="zh-CN" altLang="en-US" dirty="0" smtClean="0"/>
              <a:t>代码</a:t>
            </a:r>
            <a:r>
              <a:rPr kumimoji="1" lang="zh-CN" altLang="en-US" dirty="0"/>
              <a:t>示例</a:t>
            </a:r>
          </a:p>
        </p:txBody>
      </p:sp>
      <p:sp>
        <p:nvSpPr>
          <p:cNvPr id="4" name="幻灯片编号占位符 3"/>
          <p:cNvSpPr>
            <a:spLocks noGrp="1"/>
          </p:cNvSpPr>
          <p:nvPr>
            <p:ph type="sldNum" sz="quarter" idx="12"/>
          </p:nvPr>
        </p:nvSpPr>
        <p:spPr/>
        <p:txBody>
          <a:bodyPr/>
          <a:lstStyle/>
          <a:p>
            <a:fld id="{2AC27A5A-7290-4DE1-BA94-4BE8A8E57DCF}" type="slidenum">
              <a:rPr lang="en-US" smtClean="0"/>
              <a:t>50</a:t>
            </a:fld>
            <a:endParaRPr 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83" y="2093976"/>
            <a:ext cx="5905500" cy="2400300"/>
          </a:xfrm>
          <a:prstGeom prst="rect">
            <a:avLst/>
          </a:prstGeom>
        </p:spPr>
      </p:pic>
      <p:pic>
        <p:nvPicPr>
          <p:cNvPr id="7" name="内容占位符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7283" y="5040029"/>
            <a:ext cx="6256471" cy="1335804"/>
          </a:xfrm>
          <a:prstGeom prst="rect">
            <a:avLst/>
          </a:prstGeom>
        </p:spPr>
      </p:pic>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78452313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uk-UA" altLang="zh-CN" dirty="0"/>
              <a:t>C#</a:t>
            </a:r>
            <a:r>
              <a:rPr lang="zh-CN" altLang="en-US" dirty="0"/>
              <a:t> </a:t>
            </a:r>
            <a:r>
              <a:rPr kumimoji="1" lang="zh-CN" altLang="en-US" dirty="0"/>
              <a:t>代码示例</a:t>
            </a:r>
          </a:p>
        </p:txBody>
      </p:sp>
      <p:pic>
        <p:nvPicPr>
          <p:cNvPr id="5" name="内容占位符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2001078"/>
            <a:ext cx="9193702" cy="4271707"/>
          </a:xfrm>
        </p:spPr>
      </p:pic>
      <p:sp>
        <p:nvSpPr>
          <p:cNvPr id="4" name="幻灯片编号占位符 3"/>
          <p:cNvSpPr>
            <a:spLocks noGrp="1"/>
          </p:cNvSpPr>
          <p:nvPr>
            <p:ph type="sldNum" sz="quarter" idx="12"/>
          </p:nvPr>
        </p:nvSpPr>
        <p:spPr/>
        <p:txBody>
          <a:bodyPr/>
          <a:lstStyle/>
          <a:p>
            <a:fld id="{2AC27A5A-7290-4DE1-BA94-4BE8A8E57DCF}" type="slidenum">
              <a:rPr lang="en-US" smtClean="0"/>
              <a:t>51</a:t>
            </a:fld>
            <a:endParaRPr lang="en-US" dirty="0"/>
          </a:p>
        </p:txBody>
      </p:sp>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3321271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对应的</a:t>
            </a:r>
            <a:r>
              <a:rPr lang="en-US" altLang="zh-CN" dirty="0"/>
              <a:t>java</a:t>
            </a:r>
            <a:r>
              <a:rPr lang="zh-CN" altLang="en-US" dirty="0"/>
              <a:t>代码</a:t>
            </a:r>
            <a:endParaRPr kumimoji="1" lang="zh-CN" altLang="en-US" dirty="0"/>
          </a:p>
        </p:txBody>
      </p:sp>
      <p:sp>
        <p:nvSpPr>
          <p:cNvPr id="3" name="内容占位符 2"/>
          <p:cNvSpPr>
            <a:spLocks noGrp="1"/>
          </p:cNvSpPr>
          <p:nvPr>
            <p:ph idx="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2AC27A5A-7290-4DE1-BA94-4BE8A8E57DCF}" type="slidenum">
              <a:rPr lang="en-US" smtClean="0"/>
              <a:t>52</a:t>
            </a:fld>
            <a:endParaRPr 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450" y="1019747"/>
            <a:ext cx="8547100" cy="5435600"/>
          </a:xfrm>
          <a:prstGeom prst="rect">
            <a:avLst/>
          </a:prstGeom>
        </p:spPr>
      </p:pic>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17233382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2551971"/>
            <a:ext cx="7297185" cy="2987438"/>
          </a:xfrm>
        </p:spPr>
      </p:pic>
      <p:sp>
        <p:nvSpPr>
          <p:cNvPr id="4" name="幻灯片编号占位符 3"/>
          <p:cNvSpPr>
            <a:spLocks noGrp="1"/>
          </p:cNvSpPr>
          <p:nvPr>
            <p:ph type="sldNum" sz="quarter" idx="12"/>
          </p:nvPr>
        </p:nvSpPr>
        <p:spPr/>
        <p:txBody>
          <a:bodyPr/>
          <a:lstStyle/>
          <a:p>
            <a:fld id="{2AC27A5A-7290-4DE1-BA94-4BE8A8E57DCF}" type="slidenum">
              <a:rPr lang="en-US" smtClean="0"/>
              <a:t>53</a:t>
            </a:fld>
            <a:endParaRPr lang="en-US" dirty="0"/>
          </a:p>
        </p:txBody>
      </p:sp>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7" name="标题 1"/>
          <p:cNvSpPr>
            <a:spLocks noGrp="1"/>
          </p:cNvSpPr>
          <p:nvPr>
            <p:ph type="title"/>
          </p:nvPr>
        </p:nvSpPr>
        <p:spPr>
          <a:xfrm>
            <a:off x="685800" y="484632"/>
            <a:ext cx="7772400" cy="1609344"/>
          </a:xfrm>
        </p:spPr>
        <p:txBody>
          <a:bodyPr/>
          <a:lstStyle/>
          <a:p>
            <a:r>
              <a:rPr lang="zh-CN" altLang="en-US" dirty="0" smtClean="0"/>
              <a:t>对应的</a:t>
            </a:r>
            <a:r>
              <a:rPr lang="en-US" altLang="zh-CN" dirty="0" smtClean="0"/>
              <a:t>python</a:t>
            </a:r>
            <a:r>
              <a:rPr lang="zh-CN" altLang="en-US" dirty="0" smtClean="0"/>
              <a:t>代码</a:t>
            </a:r>
            <a:endParaRPr kumimoji="1" lang="zh-CN" altLang="en-US" dirty="0"/>
          </a:p>
        </p:txBody>
      </p:sp>
    </p:spTree>
    <p:extLst>
      <p:ext uri="{BB962C8B-B14F-4D97-AF65-F5344CB8AC3E}">
        <p14:creationId xmlns:p14="http://schemas.microsoft.com/office/powerpoint/2010/main" val="205325699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提纲</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dirty="0" smtClean="0"/>
              <a:t>计算机与程序设计语言的起源</a:t>
            </a:r>
            <a:endParaRPr kumimoji="1" lang="en-US" altLang="zh-CN" sz="2400" dirty="0" smtClean="0"/>
          </a:p>
          <a:p>
            <a:r>
              <a:rPr kumimoji="1" lang="zh-CN" altLang="en-US" sz="2400" dirty="0" smtClean="0"/>
              <a:t>早期高级语言</a:t>
            </a:r>
            <a:endParaRPr kumimoji="1" lang="en-US" altLang="zh-CN" sz="2400" dirty="0" smtClean="0"/>
          </a:p>
          <a:p>
            <a:pPr lvl="1"/>
            <a:r>
              <a:rPr kumimoji="1" lang="en-US" altLang="zh-CN" sz="2200" dirty="0" smtClean="0"/>
              <a:t>Fortran</a:t>
            </a:r>
            <a:r>
              <a:rPr kumimoji="1" lang="zh-CN" altLang="en-US" sz="2200" dirty="0" smtClean="0"/>
              <a:t>、</a:t>
            </a:r>
            <a:r>
              <a:rPr kumimoji="1" lang="en-US" altLang="zh-CN" sz="2200" dirty="0" smtClean="0"/>
              <a:t>Cobol</a:t>
            </a:r>
            <a:r>
              <a:rPr kumimoji="1" lang="zh-CN" altLang="en-US" sz="2200" dirty="0" smtClean="0"/>
              <a:t>、</a:t>
            </a:r>
            <a:r>
              <a:rPr kumimoji="1" lang="en-US" altLang="zh-CN" sz="2200" dirty="0" smtClean="0"/>
              <a:t>Algol</a:t>
            </a:r>
            <a:r>
              <a:rPr kumimoji="1" lang="zh-CN" altLang="en-US" sz="2200" dirty="0" smtClean="0"/>
              <a:t>、</a:t>
            </a:r>
            <a:r>
              <a:rPr kumimoji="1" lang="en-US" altLang="zh-CN" sz="2200" dirty="0" smtClean="0"/>
              <a:t>Lisp</a:t>
            </a:r>
          </a:p>
          <a:p>
            <a:r>
              <a:rPr kumimoji="1" lang="zh-CN" altLang="en-US" sz="2400" dirty="0" smtClean="0"/>
              <a:t>高级语言的发展</a:t>
            </a:r>
            <a:endParaRPr kumimoji="1" lang="en-US" altLang="zh-CN" sz="2400" dirty="0" smtClean="0"/>
          </a:p>
          <a:p>
            <a:pPr lvl="1"/>
            <a:r>
              <a:rPr kumimoji="1" lang="en-US" altLang="zh-CN" sz="2200" dirty="0" smtClean="0"/>
              <a:t>C</a:t>
            </a:r>
            <a:r>
              <a:rPr kumimoji="1" lang="zh-CN" altLang="en-US" sz="2200" dirty="0" smtClean="0"/>
              <a:t>、</a:t>
            </a:r>
            <a:r>
              <a:rPr kumimoji="1" lang="en-US" altLang="zh-CN" sz="2200" dirty="0" smtClean="0"/>
              <a:t>C++</a:t>
            </a:r>
            <a:r>
              <a:rPr kumimoji="1" lang="zh-CN" altLang="en-US" sz="2200" dirty="0" smtClean="0"/>
              <a:t>、</a:t>
            </a:r>
            <a:r>
              <a:rPr kumimoji="1" lang="en-US" altLang="zh-CN" sz="2200" dirty="0" smtClean="0"/>
              <a:t>python</a:t>
            </a:r>
            <a:r>
              <a:rPr kumimoji="1" lang="zh-CN" altLang="en-US" sz="2200" dirty="0" smtClean="0"/>
              <a:t>、</a:t>
            </a:r>
            <a:r>
              <a:rPr kumimoji="1" lang="en-US" altLang="zh-CN" sz="2200" dirty="0" smtClean="0"/>
              <a:t>java</a:t>
            </a:r>
            <a:r>
              <a:rPr kumimoji="1" lang="zh-CN" altLang="en-US" sz="2200" dirty="0" smtClean="0"/>
              <a:t>、</a:t>
            </a:r>
            <a:r>
              <a:rPr kumimoji="1" lang="en-US" altLang="zh-CN" sz="2200" dirty="0" smtClean="0"/>
              <a:t>C#</a:t>
            </a:r>
            <a:endParaRPr kumimoji="1" lang="en-US" altLang="zh-CN" sz="2200" dirty="0"/>
          </a:p>
          <a:p>
            <a:r>
              <a:rPr kumimoji="1" lang="zh-CN" altLang="en-US" sz="2400" b="1" dirty="0">
                <a:solidFill>
                  <a:srgbClr val="FF0000"/>
                </a:solidFill>
              </a:rPr>
              <a:t>程序设计语言</a:t>
            </a:r>
            <a:r>
              <a:rPr kumimoji="1" lang="zh-CN" altLang="en-US" sz="2400" b="1" dirty="0" smtClean="0">
                <a:solidFill>
                  <a:srgbClr val="FF0000"/>
                </a:solidFill>
              </a:rPr>
              <a:t>展望</a:t>
            </a:r>
            <a:endParaRPr kumimoji="1" lang="en-US" altLang="zh-CN" sz="2400" b="1" dirty="0">
              <a:solidFill>
                <a:srgbClr val="FF0000"/>
              </a:solidFill>
            </a:endParaRPr>
          </a:p>
          <a:p>
            <a:pPr lvl="1"/>
            <a:r>
              <a:rPr kumimoji="1" lang="zh-CN" altLang="en-US" sz="2200" b="1" dirty="0" smtClean="0">
                <a:solidFill>
                  <a:srgbClr val="FF0000"/>
                </a:solidFill>
              </a:rPr>
              <a:t>声明式编程、元编程、自动并发</a:t>
            </a:r>
            <a:endParaRPr kumimoji="1" lang="zh-CN" altLang="en-US" sz="2400" b="1" dirty="0">
              <a:solidFill>
                <a:srgbClr val="FF0000"/>
              </a:solidFill>
            </a:endParaRPr>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54</a:t>
            </a:fld>
            <a:endParaRPr lang="en-US" dirty="0"/>
          </a:p>
        </p:txBody>
      </p:sp>
      <p:pic>
        <p:nvPicPr>
          <p:cNvPr id="6" name="图片 5"/>
          <p:cNvPicPr>
            <a:picLocks noChangeAspect="1"/>
          </p:cNvPicPr>
          <p:nvPr/>
        </p:nvPicPr>
        <p:blipFill>
          <a:blip r:embed="rId3"/>
          <a:stretch>
            <a:fillRect/>
          </a:stretch>
        </p:blipFill>
        <p:spPr>
          <a:xfrm>
            <a:off x="6087502" y="1855595"/>
            <a:ext cx="2464321" cy="3450050"/>
          </a:xfrm>
          <a:prstGeom prst="rect">
            <a:avLst/>
          </a:prstGeom>
        </p:spPr>
      </p:pic>
    </p:spTree>
    <p:extLst>
      <p:ext uri="{BB962C8B-B14F-4D97-AF65-F5344CB8AC3E}">
        <p14:creationId xmlns:p14="http://schemas.microsoft.com/office/powerpoint/2010/main" val="56190403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现代程序</a:t>
            </a:r>
            <a:r>
              <a:rPr lang="zh-CN" altLang="en-US" dirty="0"/>
              <a:t>设计语言的需求</a:t>
            </a:r>
            <a:endParaRPr kumimoji="1" lang="zh-CN" altLang="en-US" dirty="0"/>
          </a:p>
        </p:txBody>
      </p:sp>
      <p:sp>
        <p:nvSpPr>
          <p:cNvPr id="3" name="内容占位符 2"/>
          <p:cNvSpPr>
            <a:spLocks noGrp="1"/>
          </p:cNvSpPr>
          <p:nvPr>
            <p:ph idx="1"/>
          </p:nvPr>
        </p:nvSpPr>
        <p:spPr/>
        <p:txBody>
          <a:bodyPr>
            <a:normAutofit/>
          </a:bodyPr>
          <a:lstStyle/>
          <a:p>
            <a:r>
              <a:rPr lang="zh-CN" altLang="en-US" sz="2400" dirty="0"/>
              <a:t>对运行效率的需求降低，尤其是非运算核心却往往占有很高代码量的</a:t>
            </a:r>
            <a:r>
              <a:rPr lang="zh-CN" altLang="en-US" sz="2400" dirty="0" smtClean="0"/>
              <a:t>部分。</a:t>
            </a:r>
            <a:endParaRPr lang="zh-CN" altLang="en-US" sz="2400" dirty="0"/>
          </a:p>
          <a:p>
            <a:r>
              <a:rPr lang="zh-CN" altLang="en-US" sz="2400" dirty="0"/>
              <a:t>对开发效率与维护效率的需求</a:t>
            </a:r>
            <a:r>
              <a:rPr lang="zh-CN" altLang="en-US" sz="2400" dirty="0" smtClean="0"/>
              <a:t>提升。</a:t>
            </a:r>
            <a:endParaRPr lang="zh-CN" altLang="en-US" sz="2400" dirty="0"/>
          </a:p>
          <a:p>
            <a:r>
              <a:rPr lang="zh-CN" altLang="en-US" sz="2400" dirty="0"/>
              <a:t>希望编程语言能够更灵活的同时也要更</a:t>
            </a:r>
            <a:r>
              <a:rPr lang="zh-CN" altLang="en-US" sz="2400" dirty="0" smtClean="0"/>
              <a:t>安全。</a:t>
            </a:r>
            <a:endParaRPr lang="en-US" altLang="zh-CN" sz="2400" dirty="0" smtClean="0"/>
          </a:p>
          <a:p>
            <a:r>
              <a:rPr lang="zh-CN" altLang="en-US" sz="2400" dirty="0" smtClean="0"/>
              <a:t>简洁、灵活。</a:t>
            </a:r>
            <a:endParaRPr lang="en-US" altLang="zh-CN" sz="2400" dirty="0" smtClean="0"/>
          </a:p>
          <a:p>
            <a:r>
              <a:rPr lang="zh-CN" altLang="en-US" sz="2400" dirty="0" smtClean="0"/>
              <a:t>强大的支持。</a:t>
            </a:r>
            <a:endParaRPr lang="en-US" altLang="zh-CN" sz="2400" dirty="0"/>
          </a:p>
          <a:p>
            <a:endParaRPr lang="zh-CN" altLang="en-US" sz="2400" dirty="0"/>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55</a:t>
            </a:fld>
            <a:endParaRPr lang="en-US" dirty="0"/>
          </a:p>
        </p:txBody>
      </p:sp>
      <p:pic>
        <p:nvPicPr>
          <p:cNvPr id="6" name="图片 5"/>
          <p:cNvPicPr>
            <a:picLocks noChangeAspect="1"/>
          </p:cNvPicPr>
          <p:nvPr/>
        </p:nvPicPr>
        <p:blipFill>
          <a:blip r:embed="rId2"/>
          <a:stretch>
            <a:fillRect/>
          </a:stretch>
        </p:blipFill>
        <p:spPr>
          <a:xfrm>
            <a:off x="3644348" y="3832681"/>
            <a:ext cx="4012923" cy="3025319"/>
          </a:xfrm>
          <a:prstGeom prst="rect">
            <a:avLst/>
          </a:prstGeom>
        </p:spPr>
      </p:pic>
    </p:spTree>
    <p:extLst>
      <p:ext uri="{BB962C8B-B14F-4D97-AF65-F5344CB8AC3E}">
        <p14:creationId xmlns:p14="http://schemas.microsoft.com/office/powerpoint/2010/main" val="48193731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smtClean="0"/>
              <a:t>现代语言边界模糊</a:t>
            </a:r>
            <a:endParaRPr kumimoji="1" lang="zh-CN" altLang="en-US" dirty="0"/>
          </a:p>
        </p:txBody>
      </p:sp>
      <p:sp>
        <p:nvSpPr>
          <p:cNvPr id="3" name="内容占位符 2"/>
          <p:cNvSpPr>
            <a:spLocks noGrp="1"/>
          </p:cNvSpPr>
          <p:nvPr>
            <p:ph idx="1"/>
          </p:nvPr>
        </p:nvSpPr>
        <p:spPr/>
        <p:txBody>
          <a:bodyPr>
            <a:normAutofit/>
          </a:bodyPr>
          <a:lstStyle/>
          <a:p>
            <a:r>
              <a:rPr lang="zh-CN" altLang="en-US" sz="2400" dirty="0"/>
              <a:t>“多范式程序设计语言”的发展趋势</a:t>
            </a:r>
            <a:endParaRPr lang="en-US" altLang="zh-CN" sz="2400" dirty="0" smtClean="0"/>
          </a:p>
          <a:p>
            <a:r>
              <a:rPr lang="zh-CN" altLang="en-US" sz="2400" dirty="0" smtClean="0"/>
              <a:t>现代</a:t>
            </a:r>
            <a:r>
              <a:rPr lang="zh-CN" altLang="en-US" sz="2400" dirty="0"/>
              <a:t>语言会更多地受到</a:t>
            </a:r>
            <a:r>
              <a:rPr lang="zh-CN" altLang="en-US" sz="2400" b="1" dirty="0">
                <a:solidFill>
                  <a:srgbClr val="FF0000"/>
                </a:solidFill>
              </a:rPr>
              <a:t>函数式编程</a:t>
            </a:r>
            <a:r>
              <a:rPr lang="zh-CN" altLang="en-US" sz="2400" dirty="0"/>
              <a:t>的影响，这些影响对下面三个方面都是有利的。</a:t>
            </a:r>
          </a:p>
          <a:p>
            <a:r>
              <a:rPr lang="zh-CN" altLang="en-US" sz="2400" dirty="0"/>
              <a:t>为了提高开发效率，声明式编程风格会更多。同时可以让用户自己扩展语法，构建</a:t>
            </a:r>
            <a:r>
              <a:rPr lang="en-US" altLang="zh-CN" sz="2400" dirty="0"/>
              <a:t>DSL</a:t>
            </a:r>
            <a:r>
              <a:rPr lang="zh-CN" altLang="en-US" sz="2400" dirty="0"/>
              <a:t>（</a:t>
            </a:r>
            <a:r>
              <a:rPr lang="en-US" altLang="zh-CN" sz="2400" dirty="0"/>
              <a:t>Domain Specific Language</a:t>
            </a:r>
            <a:r>
              <a:rPr lang="zh-CN" altLang="en-US" sz="2400" dirty="0"/>
              <a:t>，领域特定语言）</a:t>
            </a:r>
          </a:p>
          <a:p>
            <a:r>
              <a:rPr lang="zh-CN" altLang="en-US" sz="2400" dirty="0"/>
              <a:t>动态类型和动态语言的影响增强，因为其具有良好的元编程能力</a:t>
            </a:r>
          </a:p>
          <a:p>
            <a:r>
              <a:rPr lang="zh-CN" altLang="en-US" sz="2400" dirty="0"/>
              <a:t>多核环境下自动的并发式设计，利用隔离性，函数式的纯粹性与不可变类型，自动设计并发运算。</a:t>
            </a:r>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56</a:t>
            </a:fld>
            <a:endParaRPr lang="en-US" dirty="0"/>
          </a:p>
        </p:txBody>
      </p:sp>
    </p:spTree>
    <p:extLst>
      <p:ext uri="{BB962C8B-B14F-4D97-AF65-F5344CB8AC3E}">
        <p14:creationId xmlns:p14="http://schemas.microsoft.com/office/powerpoint/2010/main" val="175953633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声明式编程：</a:t>
            </a:r>
            <a:r>
              <a:rPr lang="en-US" altLang="zh-CN" dirty="0"/>
              <a:t>what</a:t>
            </a:r>
            <a:r>
              <a:rPr lang="zh-CN" altLang="en-US" dirty="0"/>
              <a:t>而非</a:t>
            </a:r>
            <a:r>
              <a:rPr lang="en-US" altLang="zh-CN" dirty="0"/>
              <a:t>how</a:t>
            </a:r>
            <a:endParaRPr kumimoji="1" lang="zh-CN" altLang="en-US" dirty="0"/>
          </a:p>
        </p:txBody>
      </p:sp>
      <p:pic>
        <p:nvPicPr>
          <p:cNvPr id="5" name="内容占位符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50565" y="1759507"/>
            <a:ext cx="5642869" cy="4878403"/>
          </a:xfrm>
        </p:spPr>
      </p:pic>
      <p:sp>
        <p:nvSpPr>
          <p:cNvPr id="4" name="幻灯片编号占位符 3"/>
          <p:cNvSpPr>
            <a:spLocks noGrp="1"/>
          </p:cNvSpPr>
          <p:nvPr>
            <p:ph type="sldNum" sz="quarter" idx="12"/>
          </p:nvPr>
        </p:nvSpPr>
        <p:spPr/>
        <p:txBody>
          <a:bodyPr/>
          <a:lstStyle/>
          <a:p>
            <a:fld id="{2AC27A5A-7290-4DE1-BA94-4BE8A8E57DCF}" type="slidenum">
              <a:rPr lang="en-US" smtClean="0"/>
              <a:t>57</a:t>
            </a:fld>
            <a:endParaRPr lang="en-US" dirty="0"/>
          </a:p>
        </p:txBody>
      </p:sp>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9470403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声明式编程：</a:t>
            </a:r>
            <a:r>
              <a:rPr lang="en-US" altLang="zh-CN" dirty="0"/>
              <a:t>what</a:t>
            </a:r>
            <a:r>
              <a:rPr lang="zh-CN" altLang="en-US" dirty="0"/>
              <a:t>而非</a:t>
            </a:r>
            <a:r>
              <a:rPr lang="en-US" altLang="zh-CN" dirty="0"/>
              <a:t>how</a:t>
            </a:r>
            <a:endParaRPr kumimoji="1" lang="zh-CN" altLang="en-US" dirty="0"/>
          </a:p>
        </p:txBody>
      </p:sp>
      <p:sp>
        <p:nvSpPr>
          <p:cNvPr id="3" name="内容占位符 2"/>
          <p:cNvSpPr>
            <a:spLocks noGrp="1"/>
          </p:cNvSpPr>
          <p:nvPr>
            <p:ph idx="1"/>
          </p:nvPr>
        </p:nvSpPr>
        <p:spPr/>
        <p:txBody>
          <a:bodyPr>
            <a:normAutofit/>
          </a:bodyPr>
          <a:lstStyle/>
          <a:p>
            <a:r>
              <a:rPr lang="zh-CN" altLang="en-US" sz="2400" dirty="0"/>
              <a:t>外部</a:t>
            </a:r>
            <a:r>
              <a:rPr lang="en-US" altLang="zh-CN" sz="2400" dirty="0"/>
              <a:t>DSL</a:t>
            </a:r>
            <a:r>
              <a:rPr lang="zh-CN" altLang="en-US" sz="2400" dirty="0"/>
              <a:t>：</a:t>
            </a:r>
            <a:r>
              <a:rPr lang="en-US" altLang="zh-CN" sz="2400" dirty="0"/>
              <a:t>SQL</a:t>
            </a:r>
            <a:r>
              <a:rPr lang="zh-CN" altLang="en-US" sz="2400" dirty="0"/>
              <a:t>、</a:t>
            </a:r>
            <a:r>
              <a:rPr lang="en-US" altLang="zh-CN" sz="2400" dirty="0"/>
              <a:t>Unix shell</a:t>
            </a:r>
            <a:r>
              <a:rPr lang="zh-CN" altLang="en-US" sz="2400" dirty="0"/>
              <a:t>脚本。</a:t>
            </a:r>
          </a:p>
          <a:p>
            <a:r>
              <a:rPr lang="en-US" altLang="zh-CN" sz="2400" dirty="0" smtClean="0">
                <a:hlinkClick r:id="rId3"/>
              </a:rPr>
              <a:t>James Gosling</a:t>
            </a:r>
            <a:r>
              <a:rPr lang="zh-CN" altLang="en-US" sz="2400" dirty="0"/>
              <a:t> “ </a:t>
            </a:r>
            <a:r>
              <a:rPr lang="zh-CN" altLang="en-US" sz="2400" dirty="0" smtClean="0"/>
              <a:t>每个</a:t>
            </a:r>
            <a:r>
              <a:rPr lang="zh-CN" altLang="en-US" sz="2400" dirty="0"/>
              <a:t>配置文件最终都会变成一门编程语言。你一开始可能只会用它表示一点点东西，然后慢慢你便会想要一些规则，而这些规则则变成了表达式，可能你还会定义变量，进行条件判断等等。而最终它就变成了一种奇怪的编程语言，这样的情况屡见不鲜。”</a:t>
            </a:r>
          </a:p>
          <a:p>
            <a:r>
              <a:rPr lang="zh-CN" altLang="en-US" sz="2400" dirty="0"/>
              <a:t>内部</a:t>
            </a:r>
            <a:r>
              <a:rPr lang="en-US" altLang="zh-CN" sz="2400" dirty="0"/>
              <a:t>DSL</a:t>
            </a:r>
            <a:r>
              <a:rPr lang="zh-CN" altLang="en-US" sz="2400" dirty="0"/>
              <a:t>：</a:t>
            </a:r>
            <a:r>
              <a:rPr lang="en-US" altLang="zh-CN" sz="2400" dirty="0"/>
              <a:t>LINQ</a:t>
            </a:r>
            <a:r>
              <a:rPr lang="zh-CN" altLang="en-US" sz="2400" dirty="0"/>
              <a:t>、</a:t>
            </a:r>
            <a:r>
              <a:rPr lang="en-US" altLang="zh-CN" sz="2400" dirty="0"/>
              <a:t>PINQ</a:t>
            </a:r>
            <a:r>
              <a:rPr lang="zh-CN" altLang="en-US" sz="2400" dirty="0"/>
              <a:t>（</a:t>
            </a:r>
            <a:r>
              <a:rPr lang="en-US" altLang="zh-CN" sz="2400" dirty="0"/>
              <a:t>python</a:t>
            </a:r>
            <a:r>
              <a:rPr lang="zh-CN" altLang="en-US" sz="2400" dirty="0"/>
              <a:t>）、</a:t>
            </a:r>
            <a:r>
              <a:rPr lang="en-US" altLang="zh-CN" sz="2400" dirty="0" err="1" smtClean="0"/>
              <a:t>Keras</a:t>
            </a:r>
            <a:endParaRPr lang="en-US" altLang="zh-CN"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58</a:t>
            </a:fld>
            <a:endParaRPr lang="en-US" dirty="0"/>
          </a:p>
        </p:txBody>
      </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6778" y="4847210"/>
            <a:ext cx="4406900" cy="1790700"/>
          </a:xfrm>
          <a:prstGeom prst="rect">
            <a:avLst/>
          </a:prstGeom>
        </p:spPr>
      </p:pic>
    </p:spTree>
    <p:extLst>
      <p:ext uri="{BB962C8B-B14F-4D97-AF65-F5344CB8AC3E}">
        <p14:creationId xmlns:p14="http://schemas.microsoft.com/office/powerpoint/2010/main" val="39790279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提纲</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dirty="0" smtClean="0"/>
              <a:t>计算机与程序设计语言的起源</a:t>
            </a:r>
            <a:endParaRPr kumimoji="1" lang="en-US" altLang="zh-CN" sz="2400" dirty="0" smtClean="0"/>
          </a:p>
          <a:p>
            <a:r>
              <a:rPr kumimoji="1" lang="zh-CN" altLang="en-US" sz="2400" b="1" dirty="0" smtClean="0">
                <a:solidFill>
                  <a:srgbClr val="FF0000"/>
                </a:solidFill>
              </a:rPr>
              <a:t>早期高级语言</a:t>
            </a:r>
            <a:endParaRPr kumimoji="1" lang="en-US" altLang="zh-CN" sz="2400" b="1" dirty="0" smtClean="0">
              <a:solidFill>
                <a:srgbClr val="FF0000"/>
              </a:solidFill>
            </a:endParaRPr>
          </a:p>
          <a:p>
            <a:pPr lvl="1"/>
            <a:r>
              <a:rPr kumimoji="1" lang="en-US" altLang="zh-CN" sz="2200" b="1" dirty="0" smtClean="0">
                <a:solidFill>
                  <a:srgbClr val="FF0000"/>
                </a:solidFill>
              </a:rPr>
              <a:t>Fortran</a:t>
            </a:r>
            <a:r>
              <a:rPr kumimoji="1" lang="zh-CN" altLang="en-US" sz="2200" b="1" dirty="0" smtClean="0">
                <a:solidFill>
                  <a:srgbClr val="FF0000"/>
                </a:solidFill>
              </a:rPr>
              <a:t>、</a:t>
            </a:r>
            <a:r>
              <a:rPr kumimoji="1" lang="en-US" altLang="zh-CN" sz="2200" b="1" dirty="0" smtClean="0">
                <a:solidFill>
                  <a:srgbClr val="FF0000"/>
                </a:solidFill>
              </a:rPr>
              <a:t>Cobol</a:t>
            </a:r>
            <a:r>
              <a:rPr kumimoji="1" lang="zh-CN" altLang="en-US" sz="2200" b="1" dirty="0" smtClean="0">
                <a:solidFill>
                  <a:srgbClr val="FF0000"/>
                </a:solidFill>
              </a:rPr>
              <a:t>、</a:t>
            </a:r>
            <a:r>
              <a:rPr kumimoji="1" lang="en-US" altLang="zh-CN" sz="2200" b="1" dirty="0" smtClean="0">
                <a:solidFill>
                  <a:srgbClr val="FF0000"/>
                </a:solidFill>
              </a:rPr>
              <a:t>Algol</a:t>
            </a:r>
            <a:r>
              <a:rPr kumimoji="1" lang="zh-CN" altLang="en-US" sz="2200" b="1" dirty="0" smtClean="0">
                <a:solidFill>
                  <a:srgbClr val="FF0000"/>
                </a:solidFill>
              </a:rPr>
              <a:t>、</a:t>
            </a:r>
            <a:r>
              <a:rPr kumimoji="1" lang="en-US" altLang="zh-CN" sz="2200" b="1" dirty="0" smtClean="0">
                <a:solidFill>
                  <a:srgbClr val="FF0000"/>
                </a:solidFill>
              </a:rPr>
              <a:t>Lisp</a:t>
            </a:r>
          </a:p>
          <a:p>
            <a:r>
              <a:rPr kumimoji="1" lang="zh-CN" altLang="en-US" sz="2400" dirty="0" smtClean="0"/>
              <a:t>高级语言的发展</a:t>
            </a:r>
            <a:endParaRPr kumimoji="1" lang="en-US" altLang="zh-CN" sz="2400" dirty="0" smtClean="0"/>
          </a:p>
          <a:p>
            <a:pPr lvl="1"/>
            <a:r>
              <a:rPr kumimoji="1" lang="en-US" altLang="zh-CN" sz="2200" dirty="0" smtClean="0"/>
              <a:t>C</a:t>
            </a:r>
            <a:r>
              <a:rPr kumimoji="1" lang="zh-CN" altLang="en-US" sz="2200" dirty="0" smtClean="0"/>
              <a:t>、</a:t>
            </a:r>
            <a:r>
              <a:rPr kumimoji="1" lang="en-US" altLang="zh-CN" sz="2200" dirty="0" smtClean="0"/>
              <a:t>C++</a:t>
            </a:r>
            <a:r>
              <a:rPr kumimoji="1" lang="zh-CN" altLang="en-US" sz="2200" dirty="0" smtClean="0"/>
              <a:t>、</a:t>
            </a:r>
            <a:r>
              <a:rPr kumimoji="1" lang="en-US" altLang="zh-CN" sz="2200" dirty="0" smtClean="0"/>
              <a:t>python</a:t>
            </a:r>
            <a:r>
              <a:rPr kumimoji="1" lang="zh-CN" altLang="en-US" sz="2200" dirty="0" smtClean="0"/>
              <a:t>、</a:t>
            </a:r>
            <a:r>
              <a:rPr kumimoji="1" lang="en-US" altLang="zh-CN" sz="2200" dirty="0" smtClean="0"/>
              <a:t>java</a:t>
            </a:r>
            <a:r>
              <a:rPr kumimoji="1" lang="zh-CN" altLang="en-US" sz="2200" dirty="0" smtClean="0"/>
              <a:t>、</a:t>
            </a:r>
            <a:r>
              <a:rPr kumimoji="1" lang="en-US" altLang="zh-CN" sz="2200" dirty="0" smtClean="0"/>
              <a:t>C#</a:t>
            </a:r>
            <a:endParaRPr kumimoji="1" lang="en-US" altLang="zh-CN" sz="2200" dirty="0"/>
          </a:p>
          <a:p>
            <a:r>
              <a:rPr kumimoji="1" lang="zh-CN" altLang="en-US" sz="2400" dirty="0"/>
              <a:t>程序设计语言</a:t>
            </a:r>
            <a:r>
              <a:rPr kumimoji="1" lang="zh-CN" altLang="en-US" sz="2400" dirty="0" smtClean="0"/>
              <a:t>展望</a:t>
            </a:r>
            <a:endParaRPr kumimoji="1" lang="en-US" altLang="zh-CN" sz="2400" dirty="0"/>
          </a:p>
          <a:p>
            <a:pPr marL="457200" lvl="2">
              <a:spcBef>
                <a:spcPts val="1200"/>
              </a:spcBef>
              <a:spcAft>
                <a:spcPts val="0"/>
              </a:spcAft>
            </a:pPr>
            <a:r>
              <a:rPr kumimoji="1" lang="zh-CN" altLang="en-US" sz="2000" dirty="0"/>
              <a:t>声明式编程、元编程、自动并发</a:t>
            </a:r>
            <a:endParaRPr kumimoji="1" lang="zh-CN" altLang="en-US" sz="2200" b="1" dirty="0">
              <a:solidFill>
                <a:srgbClr val="FF0000"/>
              </a:solidFill>
            </a:endParaRPr>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5</a:t>
            </a:fld>
            <a:endParaRPr lang="en-US" dirty="0"/>
          </a:p>
        </p:txBody>
      </p:sp>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2484" y="2062077"/>
            <a:ext cx="2714487" cy="3583833"/>
          </a:xfrm>
          <a:prstGeom prst="rect">
            <a:avLst/>
          </a:prstGeom>
        </p:spPr>
      </p:pic>
    </p:spTree>
    <p:extLst>
      <p:ext uri="{BB962C8B-B14F-4D97-AF65-F5344CB8AC3E}">
        <p14:creationId xmlns:p14="http://schemas.microsoft.com/office/powerpoint/2010/main" val="166685024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声明式编程</a:t>
            </a:r>
            <a:endParaRPr kumimoji="1" lang="zh-CN" altLang="en-US" dirty="0"/>
          </a:p>
        </p:txBody>
      </p:sp>
      <p:sp>
        <p:nvSpPr>
          <p:cNvPr id="4" name="幻灯片编号占位符 3"/>
          <p:cNvSpPr>
            <a:spLocks noGrp="1"/>
          </p:cNvSpPr>
          <p:nvPr>
            <p:ph type="sldNum" sz="quarter" idx="12"/>
          </p:nvPr>
        </p:nvSpPr>
        <p:spPr/>
        <p:txBody>
          <a:bodyPr/>
          <a:lstStyle/>
          <a:p>
            <a:fld id="{2AC27A5A-7290-4DE1-BA94-4BE8A8E57DCF}" type="slidenum">
              <a:rPr lang="en-US" smtClean="0"/>
              <a:t>59</a:t>
            </a:fld>
            <a:endParaRPr lang="en-US" dirty="0"/>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0" y="1175533"/>
            <a:ext cx="3251200" cy="2844800"/>
          </a:xfrm>
          <a:prstGeom prst="rect">
            <a:avLst/>
          </a:prstGeom>
        </p:spPr>
      </p:pic>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878221"/>
            <a:ext cx="3441700" cy="2197100"/>
          </a:xfrm>
          <a:prstGeom prst="rect">
            <a:avLst/>
          </a:prstGeom>
        </p:spPr>
      </p:pic>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25550" y="4198910"/>
            <a:ext cx="6692900" cy="2540000"/>
          </a:xfrm>
          <a:prstGeom prst="rect">
            <a:avLst/>
          </a:prstGeom>
        </p:spPr>
      </p:pic>
    </p:spTree>
    <p:extLst>
      <p:ext uri="{BB962C8B-B14F-4D97-AF65-F5344CB8AC3E}">
        <p14:creationId xmlns:p14="http://schemas.microsoft.com/office/powerpoint/2010/main" val="179147189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LINQ</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dirty="0" smtClean="0"/>
              <a:t>语言</a:t>
            </a:r>
            <a:r>
              <a:rPr kumimoji="1" lang="zh-CN" altLang="en-US" sz="2400" dirty="0"/>
              <a:t>集成查询（</a:t>
            </a:r>
            <a:r>
              <a:rPr kumimoji="1" lang="en-US" altLang="zh-CN" sz="2400" dirty="0"/>
              <a:t>Language Integrated Query</a:t>
            </a:r>
            <a:r>
              <a:rPr kumimoji="1" lang="zh-CN" altLang="en-US" sz="2400" dirty="0" smtClean="0"/>
              <a:t>），一</a:t>
            </a:r>
            <a:r>
              <a:rPr kumimoji="1" lang="zh-CN" altLang="en-US" sz="2400" dirty="0"/>
              <a:t>组</a:t>
            </a:r>
            <a:r>
              <a:rPr kumimoji="1" lang="zh-CN" altLang="en-US" sz="2400" dirty="0" smtClean="0"/>
              <a:t>用于</a:t>
            </a:r>
            <a:r>
              <a:rPr kumimoji="1" lang="en-US" altLang="zh-CN" sz="2400" dirty="0" err="1" smtClean="0"/>
              <a:t>c</a:t>
            </a:r>
            <a:r>
              <a:rPr kumimoji="1" lang="en-US" altLang="zh-CN" sz="2400" dirty="0" err="1"/>
              <a:t>#</a:t>
            </a:r>
            <a:r>
              <a:rPr kumimoji="1" lang="zh-CN" altLang="en-US" sz="2400" dirty="0"/>
              <a:t>和</a:t>
            </a:r>
            <a:r>
              <a:rPr kumimoji="1" lang="en-US" altLang="zh-CN" sz="2400" dirty="0"/>
              <a:t>Visual </a:t>
            </a:r>
            <a:r>
              <a:rPr kumimoji="1" lang="en-US" altLang="zh-CN" sz="2400" dirty="0" smtClean="0"/>
              <a:t>Basic</a:t>
            </a:r>
            <a:r>
              <a:rPr kumimoji="1" lang="zh-CN" altLang="en-US" sz="2400" dirty="0" smtClean="0"/>
              <a:t>的</a:t>
            </a:r>
            <a:r>
              <a:rPr kumimoji="1" lang="zh-CN" altLang="en-US" sz="2400" dirty="0"/>
              <a:t>扩展</a:t>
            </a:r>
            <a:r>
              <a:rPr kumimoji="1" lang="zh-CN" altLang="en-US" sz="2400" dirty="0" smtClean="0"/>
              <a:t>。允许代码</a:t>
            </a:r>
            <a:r>
              <a:rPr kumimoji="1" lang="zh-CN" altLang="en-US" sz="2400" dirty="0"/>
              <a:t>以查询数据库相同的方式操作内存数据</a:t>
            </a:r>
            <a:r>
              <a:rPr kumimoji="1" lang="zh-CN" altLang="en-US" sz="2400" dirty="0" smtClean="0"/>
              <a:t>。</a:t>
            </a:r>
            <a:endParaRPr kumimoji="1" lang="en-US" altLang="zh-CN" sz="2400" dirty="0" smtClean="0"/>
          </a:p>
          <a:p>
            <a:endParaRPr kumimoji="1" lang="zh-CN" altLang="en-US" sz="2400" dirty="0"/>
          </a:p>
        </p:txBody>
      </p:sp>
      <p:sp>
        <p:nvSpPr>
          <p:cNvPr id="4" name="幻灯片编号占位符 3"/>
          <p:cNvSpPr>
            <a:spLocks noGrp="1"/>
          </p:cNvSpPr>
          <p:nvPr>
            <p:ph type="sldNum" sz="quarter" idx="12"/>
          </p:nvPr>
        </p:nvSpPr>
        <p:spPr/>
        <p:txBody>
          <a:bodyPr/>
          <a:lstStyle/>
          <a:p>
            <a:fld id="{2AC27A5A-7290-4DE1-BA94-4BE8A8E57DCF}" type="slidenum">
              <a:rPr lang="en-US" smtClean="0"/>
              <a:t>60</a:t>
            </a:fld>
            <a:endParaRPr 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576" y="3124867"/>
            <a:ext cx="8432800" cy="584200"/>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246" y="3705379"/>
            <a:ext cx="6477000" cy="508000"/>
          </a:xfrm>
          <a:prstGeom prst="rect">
            <a:avLst/>
          </a:prstGeom>
        </p:spPr>
      </p:pic>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0576" y="4266185"/>
            <a:ext cx="4826000" cy="1397000"/>
          </a:xfrm>
          <a:prstGeom prst="rect">
            <a:avLst/>
          </a:prstGeom>
        </p:spPr>
      </p:pic>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026" y="5663185"/>
            <a:ext cx="8597900" cy="1219200"/>
          </a:xfrm>
          <a:prstGeom prst="rect">
            <a:avLst/>
          </a:prstGeom>
        </p:spPr>
      </p:pic>
    </p:spTree>
    <p:extLst>
      <p:ext uri="{BB962C8B-B14F-4D97-AF65-F5344CB8AC3E}">
        <p14:creationId xmlns:p14="http://schemas.microsoft.com/office/powerpoint/2010/main" val="7920609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一个实用的例子</a:t>
            </a:r>
            <a:endParaRPr kumimoji="1" lang="zh-CN" altLang="en-US" dirty="0"/>
          </a:p>
        </p:txBody>
      </p:sp>
      <p:sp>
        <p:nvSpPr>
          <p:cNvPr id="4" name="幻灯片编号占位符 3"/>
          <p:cNvSpPr>
            <a:spLocks noGrp="1"/>
          </p:cNvSpPr>
          <p:nvPr>
            <p:ph type="sldNum" sz="quarter" idx="12"/>
          </p:nvPr>
        </p:nvSpPr>
        <p:spPr/>
        <p:txBody>
          <a:bodyPr/>
          <a:lstStyle/>
          <a:p>
            <a:fld id="{2AC27A5A-7290-4DE1-BA94-4BE8A8E57DCF}" type="slidenum">
              <a:rPr lang="en-US" smtClean="0"/>
              <a:t>61</a:t>
            </a:fld>
            <a:endParaRPr lang="en-US" dirty="0"/>
          </a:p>
        </p:txBody>
      </p:sp>
      <p:pic>
        <p:nvPicPr>
          <p:cNvPr id="7" name="内容占位符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2310195"/>
            <a:ext cx="9144001" cy="3104753"/>
          </a:xfrm>
        </p:spPr>
      </p:pic>
      <p:sp>
        <p:nvSpPr>
          <p:cNvPr id="8" name="矩形 7"/>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7054022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err="1" smtClean="0"/>
              <a:t>Keras</a:t>
            </a:r>
            <a:r>
              <a:rPr lang="en-US" altLang="zh-CN" sz="4400" dirty="0" smtClean="0"/>
              <a:t>,</a:t>
            </a:r>
            <a:r>
              <a:rPr lang="zh-CN" altLang="en-US" sz="4400" dirty="0" smtClean="0"/>
              <a:t> 描述</a:t>
            </a:r>
            <a:r>
              <a:rPr lang="en-US" altLang="zh-CN" sz="4400" dirty="0" smtClean="0"/>
              <a:t>DNN</a:t>
            </a:r>
            <a:endParaRPr kumimoji="1" lang="zh-CN" altLang="en-US" dirty="0"/>
          </a:p>
        </p:txBody>
      </p:sp>
      <p:sp>
        <p:nvSpPr>
          <p:cNvPr id="4" name="幻灯片编号占位符 3"/>
          <p:cNvSpPr>
            <a:spLocks noGrp="1"/>
          </p:cNvSpPr>
          <p:nvPr>
            <p:ph type="sldNum" sz="quarter" idx="12"/>
          </p:nvPr>
        </p:nvSpPr>
        <p:spPr/>
        <p:txBody>
          <a:bodyPr/>
          <a:lstStyle/>
          <a:p>
            <a:fld id="{2AC27A5A-7290-4DE1-BA94-4BE8A8E57DCF}" type="slidenum">
              <a:rPr lang="en-US" smtClean="0"/>
              <a:t>62</a:t>
            </a:fld>
            <a:endParaRPr lang="en-US" dirty="0"/>
          </a:p>
        </p:txBody>
      </p:sp>
      <p:pic>
        <p:nvPicPr>
          <p:cNvPr id="7" name="内容占位符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26956" y="1816100"/>
            <a:ext cx="6892573" cy="5041900"/>
          </a:xfrm>
        </p:spPr>
      </p:pic>
      <p:sp>
        <p:nvSpPr>
          <p:cNvPr id="8" name="矩形 7"/>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59735447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元编程</a:t>
            </a:r>
            <a:endParaRPr kumimoji="1" lang="zh-CN" altLang="en-US" dirty="0"/>
          </a:p>
        </p:txBody>
      </p:sp>
      <p:sp>
        <p:nvSpPr>
          <p:cNvPr id="3" name="内容占位符 2"/>
          <p:cNvSpPr>
            <a:spLocks noGrp="1"/>
          </p:cNvSpPr>
          <p:nvPr>
            <p:ph idx="1"/>
          </p:nvPr>
        </p:nvSpPr>
        <p:spPr/>
        <p:txBody>
          <a:bodyPr>
            <a:normAutofit/>
          </a:bodyPr>
          <a:lstStyle/>
          <a:p>
            <a:r>
              <a:rPr lang="zh-CN" altLang="en-US" sz="2400" dirty="0"/>
              <a:t>动态语言：不对编译时和运行时进行严格区分。</a:t>
            </a:r>
          </a:p>
          <a:p>
            <a:r>
              <a:rPr lang="zh-CN" altLang="en-US" sz="2400" dirty="0"/>
              <a:t>动态语言的安全性、效率。</a:t>
            </a:r>
          </a:p>
          <a:p>
            <a:r>
              <a:rPr lang="zh-CN" altLang="en-US" sz="2400" dirty="0"/>
              <a:t>动态语言的元编程的优势，编译器即服务</a:t>
            </a:r>
            <a:r>
              <a:rPr lang="zh-CN" altLang="en-US" sz="2400" dirty="0" smtClean="0"/>
              <a:t>。</a:t>
            </a:r>
            <a:endParaRPr lang="en-US" altLang="zh-CN" sz="2400" dirty="0" smtClean="0"/>
          </a:p>
          <a:p>
            <a:r>
              <a:rPr lang="zh-CN" altLang="en-US" sz="2400" dirty="0"/>
              <a:t>元</a:t>
            </a:r>
            <a:r>
              <a:rPr lang="zh-CN" altLang="en-US" sz="2400" dirty="0" smtClean="0"/>
              <a:t>编程：用</a:t>
            </a:r>
            <a:r>
              <a:rPr lang="zh-CN" altLang="en-US" sz="2400" dirty="0"/>
              <a:t>代码生成（操纵）代码</a:t>
            </a:r>
            <a:r>
              <a:rPr lang="zh-CN" altLang="en-US" sz="2400" dirty="0" smtClean="0"/>
              <a:t>。</a:t>
            </a:r>
            <a:endParaRPr lang="en-US" altLang="zh-CN" sz="2400" dirty="0" smtClean="0"/>
          </a:p>
          <a:p>
            <a:r>
              <a:rPr lang="zh-CN" altLang="en-US" sz="2400" dirty="0" smtClean="0"/>
              <a:t>扩展</a:t>
            </a:r>
            <a:r>
              <a:rPr lang="en-US" altLang="zh-CN" sz="2400" dirty="0" smtClean="0"/>
              <a:t>DSL</a:t>
            </a:r>
          </a:p>
          <a:p>
            <a:r>
              <a:rPr lang="zh-CN" altLang="en-US" sz="2400" dirty="0"/>
              <a:t>高阶</a:t>
            </a:r>
            <a:r>
              <a:rPr lang="zh-CN" altLang="en-US" sz="2400" dirty="0" smtClean="0"/>
              <a:t>函数</a:t>
            </a:r>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63</a:t>
            </a:fld>
            <a:endParaRPr lang="en-US" dirty="0"/>
          </a:p>
        </p:txBody>
      </p:sp>
    </p:spTree>
    <p:extLst>
      <p:ext uri="{BB962C8B-B14F-4D97-AF65-F5344CB8AC3E}">
        <p14:creationId xmlns:p14="http://schemas.microsoft.com/office/powerpoint/2010/main" val="1327744592"/>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函数即数据</a:t>
            </a:r>
            <a:endParaRPr kumimoji="1" lang="zh-CN" altLang="en-US" dirty="0"/>
          </a:p>
        </p:txBody>
      </p:sp>
      <p:sp>
        <p:nvSpPr>
          <p:cNvPr id="4" name="幻灯片编号占位符 3"/>
          <p:cNvSpPr>
            <a:spLocks noGrp="1"/>
          </p:cNvSpPr>
          <p:nvPr>
            <p:ph type="sldNum" sz="quarter" idx="12"/>
          </p:nvPr>
        </p:nvSpPr>
        <p:spPr/>
        <p:txBody>
          <a:bodyPr/>
          <a:lstStyle/>
          <a:p>
            <a:fld id="{2AC27A5A-7290-4DE1-BA94-4BE8A8E57DCF}" type="slidenum">
              <a:rPr lang="en-US" smtClean="0"/>
              <a:t>64</a:t>
            </a:fld>
            <a:endParaRPr lang="en-US" dirty="0"/>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1789685"/>
            <a:ext cx="8077200" cy="4483100"/>
          </a:xfrm>
          <a:prstGeom prst="rect">
            <a:avLst/>
          </a:prstGeom>
        </p:spPr>
      </p:pic>
      <p:sp>
        <p:nvSpPr>
          <p:cNvPr id="5" name="矩形 4"/>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75673437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高阶函数</a:t>
            </a:r>
            <a:endParaRPr kumimoji="1" lang="zh-CN" altLang="en-US" dirty="0"/>
          </a:p>
        </p:txBody>
      </p:sp>
      <p:sp>
        <p:nvSpPr>
          <p:cNvPr id="4" name="幻灯片编号占位符 3"/>
          <p:cNvSpPr>
            <a:spLocks noGrp="1"/>
          </p:cNvSpPr>
          <p:nvPr>
            <p:ph type="sldNum" sz="quarter" idx="12"/>
          </p:nvPr>
        </p:nvSpPr>
        <p:spPr/>
        <p:txBody>
          <a:bodyPr/>
          <a:lstStyle/>
          <a:p>
            <a:fld id="{2AC27A5A-7290-4DE1-BA94-4BE8A8E57DCF}" type="slidenum">
              <a:rPr lang="en-US" smtClean="0"/>
              <a:t>65</a:t>
            </a:fld>
            <a:endParaRPr lang="en-US" dirty="0"/>
          </a:p>
        </p:txBody>
      </p:sp>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5654" y="2563876"/>
            <a:ext cx="2844800" cy="279400"/>
          </a:xfrm>
          <a:prstGeom prst="rect">
            <a:avLst/>
          </a:prstGeom>
        </p:spPr>
      </p:pic>
      <p:pic>
        <p:nvPicPr>
          <p:cNvPr id="9" name="内容占位符 8"/>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45654" y="3310531"/>
            <a:ext cx="5626100" cy="2921000"/>
          </a:xfrm>
        </p:spPr>
      </p:pic>
    </p:spTree>
    <p:extLst>
      <p:ext uri="{BB962C8B-B14F-4D97-AF65-F5344CB8AC3E}">
        <p14:creationId xmlns:p14="http://schemas.microsoft.com/office/powerpoint/2010/main" val="183665025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python</a:t>
            </a:r>
            <a:r>
              <a:rPr kumimoji="1" lang="zh-CN" altLang="en-US" dirty="0" smtClean="0"/>
              <a:t>中的类：对象</a:t>
            </a:r>
            <a:endParaRPr kumimoji="1" lang="zh-CN" altLang="en-US" dirty="0"/>
          </a:p>
        </p:txBody>
      </p:sp>
      <p:pic>
        <p:nvPicPr>
          <p:cNvPr id="5" name="内容占位符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1785334"/>
            <a:ext cx="6218583" cy="4852576"/>
          </a:xfrm>
        </p:spPr>
      </p:pic>
      <p:sp>
        <p:nvSpPr>
          <p:cNvPr id="4" name="幻灯片编号占位符 3"/>
          <p:cNvSpPr>
            <a:spLocks noGrp="1"/>
          </p:cNvSpPr>
          <p:nvPr>
            <p:ph type="sldNum" sz="quarter" idx="12"/>
          </p:nvPr>
        </p:nvSpPr>
        <p:spPr/>
        <p:txBody>
          <a:bodyPr/>
          <a:lstStyle/>
          <a:p>
            <a:fld id="{2AC27A5A-7290-4DE1-BA94-4BE8A8E57DCF}" type="slidenum">
              <a:rPr lang="en-US" smtClean="0"/>
              <a:t>66</a:t>
            </a:fld>
            <a:endParaRPr lang="en-US" dirty="0"/>
          </a:p>
        </p:txBody>
      </p:sp>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210424780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python</a:t>
            </a:r>
            <a:r>
              <a:rPr kumimoji="1" lang="zh-CN" altLang="en-US" dirty="0" smtClean="0"/>
              <a:t>中的类</a:t>
            </a:r>
            <a:r>
              <a:rPr kumimoji="1" lang="zh-CN" altLang="en-US" dirty="0"/>
              <a:t>：对象</a:t>
            </a:r>
          </a:p>
        </p:txBody>
      </p:sp>
      <p:sp>
        <p:nvSpPr>
          <p:cNvPr id="4" name="幻灯片编号占位符 3"/>
          <p:cNvSpPr>
            <a:spLocks noGrp="1"/>
          </p:cNvSpPr>
          <p:nvPr>
            <p:ph type="sldNum" sz="quarter" idx="12"/>
          </p:nvPr>
        </p:nvSpPr>
        <p:spPr/>
        <p:txBody>
          <a:bodyPr/>
          <a:lstStyle/>
          <a:p>
            <a:fld id="{2AC27A5A-7290-4DE1-BA94-4BE8A8E57DCF}" type="slidenum">
              <a:rPr lang="en-US" smtClean="0"/>
              <a:t>67</a:t>
            </a:fld>
            <a:endParaRPr lang="en-US" dirty="0"/>
          </a:p>
        </p:txBody>
      </p:sp>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pic>
        <p:nvPicPr>
          <p:cNvPr id="7" name="内容占位符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706900"/>
            <a:ext cx="9150634" cy="2141638"/>
          </a:xfrm>
        </p:spPr>
      </p:pic>
    </p:spTree>
    <p:extLst>
      <p:ext uri="{BB962C8B-B14F-4D97-AF65-F5344CB8AC3E}">
        <p14:creationId xmlns:p14="http://schemas.microsoft.com/office/powerpoint/2010/main" val="201649826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python</a:t>
            </a:r>
            <a:r>
              <a:rPr kumimoji="1" lang="zh-CN" altLang="en-US" dirty="0"/>
              <a:t>中</a:t>
            </a:r>
            <a:r>
              <a:rPr kumimoji="1" lang="zh-CN" altLang="en-US" dirty="0" smtClean="0"/>
              <a:t>的元类</a:t>
            </a:r>
            <a:endParaRPr kumimoji="1" lang="zh-CN" altLang="en-US" dirty="0"/>
          </a:p>
        </p:txBody>
      </p:sp>
      <p:sp>
        <p:nvSpPr>
          <p:cNvPr id="4" name="幻灯片编号占位符 3"/>
          <p:cNvSpPr>
            <a:spLocks noGrp="1"/>
          </p:cNvSpPr>
          <p:nvPr>
            <p:ph type="sldNum" sz="quarter" idx="12"/>
          </p:nvPr>
        </p:nvSpPr>
        <p:spPr/>
        <p:txBody>
          <a:bodyPr/>
          <a:lstStyle/>
          <a:p>
            <a:fld id="{2AC27A5A-7290-4DE1-BA94-4BE8A8E57DCF}" type="slidenum">
              <a:rPr lang="en-US" smtClean="0"/>
              <a:t>68</a:t>
            </a:fld>
            <a:endParaRPr lang="en-US" dirty="0"/>
          </a:p>
        </p:txBody>
      </p:sp>
      <p:sp>
        <p:nvSpPr>
          <p:cNvPr id="8" name="矩形 7"/>
          <p:cNvSpPr/>
          <p:nvPr/>
        </p:nvSpPr>
        <p:spPr>
          <a:xfrm>
            <a:off x="7852144" y="6218279"/>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704729"/>
            <a:ext cx="3303104" cy="4975215"/>
          </a:xfrm>
          <a:prstGeom prst="rect">
            <a:avLst/>
          </a:prstGeom>
        </p:spPr>
      </p:pic>
    </p:spTree>
    <p:extLst>
      <p:ext uri="{BB962C8B-B14F-4D97-AF65-F5344CB8AC3E}">
        <p14:creationId xmlns:p14="http://schemas.microsoft.com/office/powerpoint/2010/main" val="1680608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Fortran</a:t>
            </a:r>
            <a:endParaRPr kumimoji="1" lang="zh-CN" altLang="en-US" dirty="0"/>
          </a:p>
        </p:txBody>
      </p:sp>
      <p:sp>
        <p:nvSpPr>
          <p:cNvPr id="3" name="内容占位符 2"/>
          <p:cNvSpPr>
            <a:spLocks noGrp="1"/>
          </p:cNvSpPr>
          <p:nvPr>
            <p:ph idx="1"/>
          </p:nvPr>
        </p:nvSpPr>
        <p:spPr/>
        <p:txBody>
          <a:bodyPr>
            <a:normAutofit/>
          </a:bodyPr>
          <a:lstStyle/>
          <a:p>
            <a:r>
              <a:rPr lang="en-US" altLang="zh-CN" sz="2400" dirty="0" smtClean="0"/>
              <a:t>1954~1956</a:t>
            </a:r>
            <a:r>
              <a:rPr lang="zh-CN" altLang="en-US" sz="2400" dirty="0" smtClean="0"/>
              <a:t>   </a:t>
            </a:r>
            <a:r>
              <a:rPr lang="en-US" altLang="zh-CN" sz="2400" dirty="0" smtClean="0"/>
              <a:t>IBM</a:t>
            </a:r>
            <a:r>
              <a:rPr lang="zh-CN" altLang="en-US" sz="2400" dirty="0" smtClean="0"/>
              <a:t>开发</a:t>
            </a:r>
            <a:endParaRPr lang="en-US" altLang="zh-CN" sz="2400" dirty="0" smtClean="0"/>
          </a:p>
          <a:p>
            <a:r>
              <a:rPr lang="zh-CN" altLang="en-US" sz="2400" dirty="0" smtClean="0"/>
              <a:t>公式翻译器：</a:t>
            </a:r>
            <a:r>
              <a:rPr lang="en-US" altLang="zh-CN" sz="2400" dirty="0"/>
              <a:t> Formula </a:t>
            </a:r>
            <a:r>
              <a:rPr lang="en-US" altLang="zh-CN" sz="2400" dirty="0" smtClean="0"/>
              <a:t>Translation</a:t>
            </a:r>
          </a:p>
          <a:p>
            <a:r>
              <a:rPr lang="zh-CN" altLang="en-US" sz="2400" dirty="0" smtClean="0"/>
              <a:t>第一个被正式采用并流传至今的高级语言</a:t>
            </a:r>
            <a:endParaRPr lang="en-US" altLang="zh-CN" sz="2400" dirty="0" smtClean="0"/>
          </a:p>
          <a:p>
            <a:r>
              <a:rPr lang="zh-CN" altLang="en-US" sz="2400" dirty="0"/>
              <a:t>可以在表达式中使用普通的数学符号</a:t>
            </a:r>
          </a:p>
          <a:p>
            <a:r>
              <a:rPr lang="zh-CN" altLang="en-US" sz="2400" dirty="0"/>
              <a:t>可以对变量使用符号命名</a:t>
            </a:r>
          </a:p>
          <a:p>
            <a:r>
              <a:rPr lang="zh-CN" altLang="en-US" sz="2400" dirty="0"/>
              <a:t>支持子程序</a:t>
            </a:r>
            <a:r>
              <a:rPr lang="en-US" altLang="zh-CN" sz="2400" dirty="0"/>
              <a:t>(</a:t>
            </a:r>
            <a:r>
              <a:rPr lang="zh-CN" altLang="en-US" sz="2400" dirty="0"/>
              <a:t>类似函数</a:t>
            </a:r>
            <a:r>
              <a:rPr lang="en-US" altLang="zh-CN" sz="2400" dirty="0"/>
              <a:t>)</a:t>
            </a:r>
            <a:r>
              <a:rPr lang="zh-CN" altLang="en-US" sz="2400" dirty="0"/>
              <a:t>、数组、格式化</a:t>
            </a:r>
            <a:r>
              <a:rPr lang="en-US" altLang="zh-CN" sz="2400" dirty="0"/>
              <a:t>IO</a:t>
            </a:r>
            <a:r>
              <a:rPr lang="zh-CN" altLang="en-US" sz="2400" dirty="0"/>
              <a:t>、声明</a:t>
            </a:r>
            <a:r>
              <a:rPr lang="en-US" altLang="zh-CN" sz="2400" dirty="0"/>
              <a:t>(</a:t>
            </a:r>
            <a:r>
              <a:rPr lang="zh-CN" altLang="en-US" sz="2400" dirty="0"/>
              <a:t>控制变量在内存中的位置</a:t>
            </a:r>
            <a:r>
              <a:rPr lang="en-US" altLang="zh-CN" sz="2400" dirty="0"/>
              <a:t>)</a:t>
            </a:r>
          </a:p>
          <a:p>
            <a:r>
              <a:rPr lang="zh-CN" altLang="en-US" sz="2400" dirty="0"/>
              <a:t>缺点：常量储存在内存中、不支持递归</a:t>
            </a:r>
            <a:r>
              <a:rPr lang="en-US" altLang="zh-CN" sz="2400" dirty="0"/>
              <a:t>(</a:t>
            </a:r>
            <a:r>
              <a:rPr lang="zh-CN" altLang="en-US" sz="2400" dirty="0"/>
              <a:t>因为没有内存管理技术</a:t>
            </a:r>
            <a:r>
              <a:rPr lang="en-US" altLang="zh-CN" sz="2400" dirty="0" smtClean="0"/>
              <a:t>)</a:t>
            </a:r>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6</a:t>
            </a:fld>
            <a:endParaRPr lang="en-US" dirty="0"/>
          </a:p>
        </p:txBody>
      </p:sp>
      <p:pic>
        <p:nvPicPr>
          <p:cNvPr id="7" name="内容占位符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4209" y="484632"/>
            <a:ext cx="3119197" cy="2358054"/>
          </a:xfrm>
          <a:prstGeom prst="rect">
            <a:avLst/>
          </a:prstGeom>
        </p:spPr>
      </p:pic>
    </p:spTree>
    <p:extLst>
      <p:ext uri="{BB962C8B-B14F-4D97-AF65-F5344CB8AC3E}">
        <p14:creationId xmlns:p14="http://schemas.microsoft.com/office/powerpoint/2010/main" val="36460141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python</a:t>
            </a:r>
            <a:r>
              <a:rPr kumimoji="1" lang="zh-CN" altLang="en-US" dirty="0"/>
              <a:t>中的元类</a:t>
            </a:r>
          </a:p>
        </p:txBody>
      </p:sp>
      <p:sp>
        <p:nvSpPr>
          <p:cNvPr id="4" name="幻灯片编号占位符 3"/>
          <p:cNvSpPr>
            <a:spLocks noGrp="1"/>
          </p:cNvSpPr>
          <p:nvPr>
            <p:ph type="sldNum" sz="quarter" idx="12"/>
          </p:nvPr>
        </p:nvSpPr>
        <p:spPr/>
        <p:txBody>
          <a:bodyPr/>
          <a:lstStyle/>
          <a:p>
            <a:fld id="{2AC27A5A-7290-4DE1-BA94-4BE8A8E57DCF}" type="slidenum">
              <a:rPr lang="en-US" smtClean="0"/>
              <a:t>69</a:t>
            </a:fld>
            <a:endParaRPr lang="en-US" dirty="0"/>
          </a:p>
        </p:txBody>
      </p:sp>
      <p:sp>
        <p:nvSpPr>
          <p:cNvPr id="5" name="矩形 4"/>
          <p:cNvSpPr/>
          <p:nvPr/>
        </p:nvSpPr>
        <p:spPr>
          <a:xfrm>
            <a:off x="7852144" y="6218279"/>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pic>
        <p:nvPicPr>
          <p:cNvPr id="10" name="内容占位符 9"/>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822059"/>
            <a:ext cx="9144000" cy="4450726"/>
          </a:xfrm>
        </p:spPr>
      </p:pic>
      <p:sp>
        <p:nvSpPr>
          <p:cNvPr id="11" name="文本框 10"/>
          <p:cNvSpPr txBox="1"/>
          <p:nvPr/>
        </p:nvSpPr>
        <p:spPr>
          <a:xfrm>
            <a:off x="295124" y="6322435"/>
            <a:ext cx="3901774" cy="369332"/>
          </a:xfrm>
          <a:prstGeom prst="rect">
            <a:avLst/>
          </a:prstGeom>
          <a:noFill/>
        </p:spPr>
        <p:txBody>
          <a:bodyPr wrap="none" rtlCol="0">
            <a:spAutoFit/>
          </a:bodyPr>
          <a:lstStyle/>
          <a:p>
            <a:r>
              <a:rPr kumimoji="1" lang="en-US" altLang="zh-CN" dirty="0" smtClean="0"/>
              <a:t>python3</a:t>
            </a:r>
            <a:r>
              <a:rPr kumimoji="1" lang="zh-CN" altLang="en-US" dirty="0" smtClean="0"/>
              <a:t>下：</a:t>
            </a:r>
            <a:r>
              <a:rPr lang="en-US" altLang="zh-CN" dirty="0" smtClean="0"/>
              <a:t>class </a:t>
            </a:r>
            <a:r>
              <a:rPr lang="en-US" altLang="zh-CN" dirty="0"/>
              <a:t>C(</a:t>
            </a:r>
            <a:r>
              <a:rPr lang="en-US" altLang="zh-CN" dirty="0" err="1"/>
              <a:t>metaclass</a:t>
            </a:r>
            <a:r>
              <a:rPr lang="en-US" altLang="zh-CN" dirty="0"/>
              <a:t>=M):</a:t>
            </a:r>
            <a:endParaRPr kumimoji="1" lang="zh-CN" altLang="en-US" dirty="0"/>
          </a:p>
        </p:txBody>
      </p:sp>
    </p:spTree>
    <p:extLst>
      <p:ext uri="{BB962C8B-B14F-4D97-AF65-F5344CB8AC3E}">
        <p14:creationId xmlns:p14="http://schemas.microsoft.com/office/powerpoint/2010/main" val="198778982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python</a:t>
            </a:r>
            <a:r>
              <a:rPr kumimoji="1" lang="zh-CN" altLang="en-US" dirty="0"/>
              <a:t>中的元类</a:t>
            </a:r>
          </a:p>
        </p:txBody>
      </p:sp>
      <p:sp>
        <p:nvSpPr>
          <p:cNvPr id="4" name="幻灯片编号占位符 3"/>
          <p:cNvSpPr>
            <a:spLocks noGrp="1"/>
          </p:cNvSpPr>
          <p:nvPr>
            <p:ph type="sldNum" sz="quarter" idx="12"/>
          </p:nvPr>
        </p:nvSpPr>
        <p:spPr/>
        <p:txBody>
          <a:bodyPr/>
          <a:lstStyle/>
          <a:p>
            <a:fld id="{2AC27A5A-7290-4DE1-BA94-4BE8A8E57DCF}" type="slidenum">
              <a:rPr lang="en-US" smtClean="0"/>
              <a:t>70</a:t>
            </a:fld>
            <a:endParaRPr lang="en-US" dirty="0"/>
          </a:p>
        </p:txBody>
      </p:sp>
      <p:sp>
        <p:nvSpPr>
          <p:cNvPr id="7" name="文本框 6"/>
          <p:cNvSpPr txBox="1"/>
          <p:nvPr/>
        </p:nvSpPr>
        <p:spPr>
          <a:xfrm>
            <a:off x="308376" y="2262282"/>
            <a:ext cx="1338828" cy="369332"/>
          </a:xfrm>
          <a:prstGeom prst="rect">
            <a:avLst/>
          </a:prstGeom>
          <a:noFill/>
        </p:spPr>
        <p:txBody>
          <a:bodyPr wrap="none" rtlCol="0">
            <a:spAutoFit/>
          </a:bodyPr>
          <a:lstStyle/>
          <a:p>
            <a:r>
              <a:rPr kumimoji="1" lang="zh-CN" altLang="en-US" dirty="0" smtClean="0"/>
              <a:t>继承的形式</a:t>
            </a:r>
            <a:endParaRPr kumimoji="1" lang="zh-CN" altLang="en-US" dirty="0"/>
          </a:p>
        </p:txBody>
      </p:sp>
      <p:pic>
        <p:nvPicPr>
          <p:cNvPr id="9" name="内容占位符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3207026"/>
            <a:ext cx="9157516" cy="1770307"/>
          </a:xfrm>
        </p:spPr>
      </p:pic>
      <p:sp>
        <p:nvSpPr>
          <p:cNvPr id="10" name="矩形 9"/>
          <p:cNvSpPr/>
          <p:nvPr/>
        </p:nvSpPr>
        <p:spPr>
          <a:xfrm>
            <a:off x="7852144" y="6218279"/>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38965678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并发式设计</a:t>
            </a:r>
            <a:endParaRPr kumimoji="1" lang="zh-CN" altLang="en-US" dirty="0"/>
          </a:p>
        </p:txBody>
      </p:sp>
      <p:sp>
        <p:nvSpPr>
          <p:cNvPr id="3" name="内容占位符 2"/>
          <p:cNvSpPr>
            <a:spLocks noGrp="1"/>
          </p:cNvSpPr>
          <p:nvPr>
            <p:ph idx="1"/>
          </p:nvPr>
        </p:nvSpPr>
        <p:spPr/>
        <p:txBody>
          <a:bodyPr>
            <a:normAutofit/>
          </a:bodyPr>
          <a:lstStyle/>
          <a:p>
            <a:r>
              <a:rPr lang="zh-CN" altLang="en-US" sz="2400" dirty="0" smtClean="0"/>
              <a:t>主动地维护并发：</a:t>
            </a:r>
            <a:r>
              <a:rPr lang="en-US" altLang="zh-CN" sz="2400" dirty="0" smtClean="0"/>
              <a:t>how~</a:t>
            </a:r>
            <a:r>
              <a:rPr lang="zh-CN" altLang="en-US" sz="2400" dirty="0" smtClean="0"/>
              <a:t>麻烦。。</a:t>
            </a:r>
            <a:endParaRPr lang="en-US" altLang="zh-CN" sz="2400" dirty="0" smtClean="0"/>
          </a:p>
          <a:p>
            <a:r>
              <a:rPr lang="zh-CN" altLang="en-US" sz="2400" dirty="0" smtClean="0"/>
              <a:t>处理器越来越多核。</a:t>
            </a:r>
            <a:endParaRPr lang="en-US" altLang="zh-CN" sz="2400" dirty="0" smtClean="0"/>
          </a:p>
          <a:p>
            <a:endParaRPr lang="en-US" altLang="zh-CN" sz="2400" dirty="0" smtClean="0"/>
          </a:p>
          <a:p>
            <a:r>
              <a:rPr lang="en-US" altLang="zh-CN" sz="2400" dirty="0" smtClean="0"/>
              <a:t>PLINQ</a:t>
            </a:r>
            <a:r>
              <a:rPr lang="zh-CN" altLang="en-US" sz="2400" dirty="0"/>
              <a:t>的自动并发</a:t>
            </a:r>
          </a:p>
          <a:p>
            <a:r>
              <a:rPr lang="zh-CN" altLang="en-US" sz="2400" dirty="0"/>
              <a:t>函数式编程的纯粹性 </a:t>
            </a:r>
          </a:p>
          <a:p>
            <a:endParaRPr kumimoji="1" lang="zh-CN" altLang="en-US" sz="24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71</a:t>
            </a:fld>
            <a:endParaRPr lang="en-US" dirty="0"/>
          </a:p>
        </p:txBody>
      </p:sp>
    </p:spTree>
    <p:extLst>
      <p:ext uri="{BB962C8B-B14F-4D97-AF65-F5344CB8AC3E}">
        <p14:creationId xmlns:p14="http://schemas.microsoft.com/office/powerpoint/2010/main" val="218665254"/>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t>PLINQ</a:t>
            </a:r>
            <a:endParaRPr kumimoji="1" lang="zh-CN" altLang="en-US" dirty="0"/>
          </a:p>
        </p:txBody>
      </p:sp>
      <p:pic>
        <p:nvPicPr>
          <p:cNvPr id="5" name="内容占位符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0283" y="4146804"/>
            <a:ext cx="7251700" cy="1295400"/>
          </a:xfrm>
        </p:spPr>
      </p:pic>
      <p:sp>
        <p:nvSpPr>
          <p:cNvPr id="4" name="幻灯片编号占位符 3"/>
          <p:cNvSpPr>
            <a:spLocks noGrp="1"/>
          </p:cNvSpPr>
          <p:nvPr>
            <p:ph type="sldNum" sz="quarter" idx="12"/>
          </p:nvPr>
        </p:nvSpPr>
        <p:spPr/>
        <p:txBody>
          <a:bodyPr/>
          <a:lstStyle/>
          <a:p>
            <a:fld id="{2AC27A5A-7290-4DE1-BA94-4BE8A8E57DCF}" type="slidenum">
              <a:rPr lang="en-US" smtClean="0"/>
              <a:t>72</a:t>
            </a:fld>
            <a:endParaRPr lang="en-US" dirty="0"/>
          </a:p>
        </p:txBody>
      </p:sp>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8" name="内容占位符 2"/>
          <p:cNvSpPr txBox="1">
            <a:spLocks/>
          </p:cNvSpPr>
          <p:nvPr/>
        </p:nvSpPr>
        <p:spPr>
          <a:xfrm>
            <a:off x="685800" y="2121408"/>
            <a:ext cx="7772400" cy="4050792"/>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r>
              <a:rPr lang="en-US" altLang="zh-CN" sz="2400" dirty="0"/>
              <a:t>PLINQ Parallel LINQ</a:t>
            </a:r>
            <a:r>
              <a:rPr lang="zh-CN" altLang="en-US" sz="2400" dirty="0"/>
              <a:t>不光拥有</a:t>
            </a:r>
            <a:r>
              <a:rPr lang="en-US" altLang="zh-CN" sz="2400" dirty="0"/>
              <a:t>LINQ</a:t>
            </a:r>
            <a:r>
              <a:rPr lang="zh-CN" altLang="en-US" sz="2400" dirty="0"/>
              <a:t>的功能，还添加了并行操作的接口，以方便使用并提高效率</a:t>
            </a:r>
            <a:r>
              <a:rPr lang="zh-CN" altLang="en-US" sz="2400" dirty="0" smtClean="0"/>
              <a:t>。</a:t>
            </a:r>
            <a:endParaRPr lang="en-US" altLang="zh-CN" sz="2400" dirty="0" smtClean="0"/>
          </a:p>
          <a:p>
            <a:r>
              <a:rPr lang="zh-CN" altLang="en-US" sz="2400" dirty="0" smtClean="0"/>
              <a:t> 一般来说比较方便，但性能上会比较保守。</a:t>
            </a:r>
          </a:p>
          <a:p>
            <a:endParaRPr kumimoji="1" lang="zh-CN" altLang="en-US" sz="2400" dirty="0"/>
          </a:p>
        </p:txBody>
      </p:sp>
    </p:spTree>
    <p:extLst>
      <p:ext uri="{BB962C8B-B14F-4D97-AF65-F5344CB8AC3E}">
        <p14:creationId xmlns:p14="http://schemas.microsoft.com/office/powerpoint/2010/main" val="205599645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smtClean="0"/>
              <a:t>函数的</a:t>
            </a:r>
            <a:r>
              <a:rPr lang="zh-CN" altLang="en-US" sz="4400" dirty="0"/>
              <a:t>纯粹性 </a:t>
            </a:r>
          </a:p>
        </p:txBody>
      </p:sp>
      <p:sp>
        <p:nvSpPr>
          <p:cNvPr id="4" name="幻灯片编号占位符 3"/>
          <p:cNvSpPr>
            <a:spLocks noGrp="1"/>
          </p:cNvSpPr>
          <p:nvPr>
            <p:ph type="sldNum" sz="quarter" idx="12"/>
          </p:nvPr>
        </p:nvSpPr>
        <p:spPr/>
        <p:txBody>
          <a:bodyPr/>
          <a:lstStyle/>
          <a:p>
            <a:fld id="{2AC27A5A-7290-4DE1-BA94-4BE8A8E57DCF}" type="slidenum">
              <a:rPr lang="en-US" smtClean="0"/>
              <a:t>73</a:t>
            </a:fld>
            <a:endParaRPr lang="en-US" dirty="0"/>
          </a:p>
        </p:txBody>
      </p:sp>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3" name="内容占位符 2"/>
          <p:cNvSpPr>
            <a:spLocks noGrp="1"/>
          </p:cNvSpPr>
          <p:nvPr>
            <p:ph idx="1"/>
          </p:nvPr>
        </p:nvSpPr>
        <p:spPr/>
        <p:txBody>
          <a:bodyPr>
            <a:normAutofit/>
          </a:bodyPr>
          <a:lstStyle/>
          <a:p>
            <a:r>
              <a:rPr kumimoji="1" lang="zh-CN" altLang="en-US" sz="2400" dirty="0" smtClean="0"/>
              <a:t>纯函数</a:t>
            </a:r>
            <a:r>
              <a:rPr kumimoji="1" lang="en-US" altLang="zh-CN" sz="2400" dirty="0" smtClean="0"/>
              <a:t>(</a:t>
            </a:r>
            <a:r>
              <a:rPr kumimoji="1" lang="en-US" altLang="zh-CN" sz="2400" dirty="0"/>
              <a:t>pure function</a:t>
            </a:r>
            <a:r>
              <a:rPr kumimoji="1" lang="en-US" altLang="zh-CN" sz="2400" dirty="0" smtClean="0"/>
              <a:t>)</a:t>
            </a:r>
          </a:p>
          <a:p>
            <a:r>
              <a:rPr lang="zh-CN" altLang="en-US" sz="2400" dirty="0" smtClean="0"/>
              <a:t>给定参数</a:t>
            </a:r>
            <a:r>
              <a:rPr lang="zh-CN" altLang="en-US" sz="2400" dirty="0"/>
              <a:t>值</a:t>
            </a:r>
            <a:r>
              <a:rPr lang="zh-CN" altLang="en-US" sz="2400" dirty="0" smtClean="0"/>
              <a:t>，函数输出结果恒定。结果不</a:t>
            </a:r>
            <a:r>
              <a:rPr lang="zh-CN" altLang="en-US" sz="2400" dirty="0"/>
              <a:t>依赖任何隐藏信息或程序执行处理可能改变的状态或在程序的两个不同的执行</a:t>
            </a:r>
            <a:r>
              <a:rPr lang="zh-CN" altLang="en-US" sz="2400" dirty="0" smtClean="0"/>
              <a:t>，（</a:t>
            </a:r>
            <a:r>
              <a:rPr lang="zh-CN" altLang="en-US" sz="2400" dirty="0"/>
              <a:t>通常）</a:t>
            </a:r>
            <a:r>
              <a:rPr lang="zh-CN" altLang="en-US" sz="2400" dirty="0" smtClean="0"/>
              <a:t>也</a:t>
            </a:r>
            <a:r>
              <a:rPr lang="zh-CN" altLang="en-US" sz="2400" dirty="0"/>
              <a:t>不能依赖来自</a:t>
            </a:r>
            <a:r>
              <a:rPr lang="en-US" altLang="zh-CN" sz="2400" dirty="0"/>
              <a:t>I/O</a:t>
            </a:r>
            <a:r>
              <a:rPr lang="zh-CN" altLang="en-US" sz="2400" dirty="0"/>
              <a:t>装置的任何外部的</a:t>
            </a:r>
            <a:r>
              <a:rPr lang="zh-CN" altLang="en-US" sz="2400" dirty="0" smtClean="0"/>
              <a:t>输入。</a:t>
            </a:r>
            <a:endParaRPr lang="zh-CN" altLang="en-US" sz="2400" dirty="0"/>
          </a:p>
          <a:p>
            <a:r>
              <a:rPr lang="zh-CN" altLang="en-US" sz="2400" dirty="0"/>
              <a:t>结果的求值不会促使任何可语义上可观察的副作用或输出，例如易变对象的变化或输出到</a:t>
            </a:r>
            <a:r>
              <a:rPr lang="en-US" altLang="zh-CN" sz="2400" dirty="0"/>
              <a:t>I/O</a:t>
            </a:r>
            <a:r>
              <a:rPr lang="zh-CN" altLang="en-US" sz="2400" dirty="0"/>
              <a:t>装置</a:t>
            </a:r>
            <a:r>
              <a:rPr lang="zh-CN" altLang="en-US" sz="2400" dirty="0" smtClean="0"/>
              <a:t>。</a:t>
            </a:r>
            <a:endParaRPr lang="en-US" altLang="zh-CN" sz="2400" dirty="0" smtClean="0"/>
          </a:p>
          <a:p>
            <a:endParaRPr lang="en-US" altLang="zh-CN" sz="2400" dirty="0"/>
          </a:p>
          <a:p>
            <a:r>
              <a:rPr lang="zh-CN" altLang="en-US" sz="2400" dirty="0" smtClean="0"/>
              <a:t>为自动并行提供了方便。</a:t>
            </a:r>
            <a:endParaRPr lang="zh-CN" altLang="en-US" sz="2400" dirty="0"/>
          </a:p>
        </p:txBody>
      </p:sp>
    </p:spTree>
    <p:extLst>
      <p:ext uri="{BB962C8B-B14F-4D97-AF65-F5344CB8AC3E}">
        <p14:creationId xmlns:p14="http://schemas.microsoft.com/office/powerpoint/2010/main" val="67886522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smtClean="0"/>
              <a:t>Python</a:t>
            </a:r>
            <a:r>
              <a:rPr lang="zh-CN" altLang="en-US" sz="4400" dirty="0" smtClean="0"/>
              <a:t> </a:t>
            </a:r>
            <a:r>
              <a:rPr lang="en-US" altLang="zh-CN" sz="4400" dirty="0" err="1" smtClean="0"/>
              <a:t>ScrApy</a:t>
            </a:r>
            <a:endParaRPr lang="zh-CN" altLang="en-US" sz="4400" dirty="0"/>
          </a:p>
        </p:txBody>
      </p:sp>
      <p:sp>
        <p:nvSpPr>
          <p:cNvPr id="4" name="幻灯片编号占位符 3"/>
          <p:cNvSpPr>
            <a:spLocks noGrp="1"/>
          </p:cNvSpPr>
          <p:nvPr>
            <p:ph type="sldNum" sz="quarter" idx="12"/>
          </p:nvPr>
        </p:nvSpPr>
        <p:spPr/>
        <p:txBody>
          <a:bodyPr/>
          <a:lstStyle/>
          <a:p>
            <a:fld id="{2AC27A5A-7290-4DE1-BA94-4BE8A8E57DCF}" type="slidenum">
              <a:rPr lang="en-US" smtClean="0"/>
              <a:t>74</a:t>
            </a:fld>
            <a:endParaRPr lang="en-US" dirty="0"/>
          </a:p>
        </p:txBody>
      </p:sp>
      <p:sp>
        <p:nvSpPr>
          <p:cNvPr id="6" name="矩形 5"/>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3" name="内容占位符 2"/>
          <p:cNvSpPr>
            <a:spLocks noGrp="1"/>
          </p:cNvSpPr>
          <p:nvPr>
            <p:ph idx="1"/>
          </p:nvPr>
        </p:nvSpPr>
        <p:spPr/>
        <p:txBody>
          <a:bodyPr>
            <a:normAutofit/>
          </a:bodyPr>
          <a:lstStyle/>
          <a:p>
            <a:r>
              <a:rPr kumimoji="1" lang="en-US" altLang="zh-CN" sz="2400" dirty="0" smtClean="0"/>
              <a:t>DSL+</a:t>
            </a:r>
            <a:r>
              <a:rPr kumimoji="1" lang="zh-CN" altLang="en-US" sz="2400" dirty="0" smtClean="0"/>
              <a:t>自动并行</a:t>
            </a:r>
            <a:endParaRPr kumimoji="1" lang="en-US" altLang="zh-CN" sz="2400" dirty="0"/>
          </a:p>
          <a:p>
            <a:r>
              <a:rPr kumimoji="1" lang="zh-CN" altLang="en-US" sz="2400" dirty="0" smtClean="0"/>
              <a:t>爬虫框架</a:t>
            </a:r>
            <a:endParaRPr kumimoji="1" lang="en-US" altLang="zh-CN" sz="2400" dirty="0" smtClean="0"/>
          </a:p>
          <a:p>
            <a:endParaRPr kumimoji="1" lang="en-US" altLang="zh-CN" sz="2400" dirty="0" smtClean="0"/>
          </a:p>
          <a:p>
            <a:r>
              <a:rPr kumimoji="1" lang="zh-CN" altLang="en-US" sz="2400" dirty="0" smtClean="0"/>
              <a:t>爬虫入口</a:t>
            </a:r>
            <a:endParaRPr kumimoji="1" lang="en-US" altLang="zh-CN" sz="2400" dirty="0" smtClean="0"/>
          </a:p>
          <a:p>
            <a:r>
              <a:rPr kumimoji="1" lang="zh-CN" altLang="en-US" sz="2400" dirty="0" smtClean="0"/>
              <a:t>如何解析页面构建爬取到的</a:t>
            </a:r>
            <a:r>
              <a:rPr kumimoji="1" lang="en-US" altLang="zh-CN" sz="2400" dirty="0" smtClean="0"/>
              <a:t>Item</a:t>
            </a:r>
          </a:p>
          <a:p>
            <a:r>
              <a:rPr kumimoji="1" lang="zh-CN" altLang="en-US" sz="2400" dirty="0" smtClean="0"/>
              <a:t>如何扩展爬虫范围</a:t>
            </a:r>
            <a:endParaRPr kumimoji="1" lang="en-US" altLang="zh-CN" sz="2400" dirty="0" smtClean="0"/>
          </a:p>
          <a:p>
            <a:endParaRPr kumimoji="1" lang="en-US" altLang="zh-CN" sz="2400" dirty="0"/>
          </a:p>
          <a:p>
            <a:r>
              <a:rPr kumimoji="1" lang="zh-CN" altLang="en-US" sz="2400" dirty="0" smtClean="0"/>
              <a:t>自动并行、重复尝试、记录结果、生成日志。</a:t>
            </a:r>
            <a:endParaRPr kumimoji="1" lang="zh-CN" altLang="en-US" sz="2400" dirty="0"/>
          </a:p>
        </p:txBody>
      </p:sp>
    </p:spTree>
    <p:extLst>
      <p:ext uri="{BB962C8B-B14F-4D97-AF65-F5344CB8AC3E}">
        <p14:creationId xmlns:p14="http://schemas.microsoft.com/office/powerpoint/2010/main" val="182516322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Any Questions?</a:t>
            </a:r>
            <a:endParaRPr lang="zh-CN" altLang="en-US" dirty="0"/>
          </a:p>
        </p:txBody>
      </p:sp>
      <p:sp>
        <p:nvSpPr>
          <p:cNvPr id="4" name="灯片编号占位符 3"/>
          <p:cNvSpPr>
            <a:spLocks noGrp="1"/>
          </p:cNvSpPr>
          <p:nvPr>
            <p:ph type="sldNum" sz="quarter" idx="12"/>
          </p:nvPr>
        </p:nvSpPr>
        <p:spPr/>
        <p:txBody>
          <a:bodyPr/>
          <a:lstStyle/>
          <a:p>
            <a:fld id="{FACAFFBF-80D6-4C72-B67B-8A52A5599A14}" type="slidenum">
              <a:rPr lang="zh-CN" altLang="en-US" smtClean="0"/>
              <a:t>75</a:t>
            </a:fld>
            <a:endParaRPr lang="zh-CN" altLang="en-US"/>
          </a:p>
        </p:txBody>
      </p:sp>
      <p:pic>
        <p:nvPicPr>
          <p:cNvPr id="6" name="图片 5"/>
          <p:cNvPicPr>
            <a:picLocks noChangeAspect="1"/>
          </p:cNvPicPr>
          <p:nvPr/>
        </p:nvPicPr>
        <p:blipFill>
          <a:blip r:embed="rId3">
            <a:extLst>
              <a:ext uri="{BEBA8EAE-BF5A-486C-A8C5-ECC9F3942E4B}">
                <a14:imgProps xmlns:a14="http://schemas.microsoft.com/office/drawing/2010/main">
                  <a14:imgLayer r:embed="rId4">
                    <a14:imgEffect>
                      <a14:artisticPencilGrayscale/>
                    </a14:imgEffect>
                  </a14:imgLayer>
                </a14:imgProps>
              </a:ext>
            </a:extLst>
          </a:blip>
          <a:stretch>
            <a:fillRect/>
          </a:stretch>
        </p:blipFill>
        <p:spPr>
          <a:xfrm>
            <a:off x="609599" y="1488828"/>
            <a:ext cx="6313462" cy="4735097"/>
          </a:xfrm>
          <a:prstGeom prst="rect">
            <a:avLst/>
          </a:prstGeom>
          <a:effectLst>
            <a:softEdge rad="228600"/>
          </a:effectLst>
        </p:spPr>
      </p:pic>
      <p:sp>
        <p:nvSpPr>
          <p:cNvPr id="7" name="矩形 6"/>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986818302"/>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参考资料</a:t>
            </a:r>
            <a:endParaRPr kumimoji="1" lang="zh-CN" altLang="en-US" dirty="0"/>
          </a:p>
        </p:txBody>
      </p:sp>
      <p:sp>
        <p:nvSpPr>
          <p:cNvPr id="3" name="内容占位符 2"/>
          <p:cNvSpPr>
            <a:spLocks noGrp="1"/>
          </p:cNvSpPr>
          <p:nvPr>
            <p:ph idx="1"/>
          </p:nvPr>
        </p:nvSpPr>
        <p:spPr>
          <a:xfrm>
            <a:off x="685800" y="2121408"/>
            <a:ext cx="7772400" cy="4516502"/>
          </a:xfrm>
        </p:spPr>
        <p:txBody>
          <a:bodyPr>
            <a:normAutofit/>
          </a:bodyPr>
          <a:lstStyle/>
          <a:p>
            <a:r>
              <a:rPr lang="en-US" altLang="zh-CN" sz="1800" dirty="0"/>
              <a:t>Anders Hejlsberg</a:t>
            </a:r>
            <a:r>
              <a:rPr lang="zh-CN" altLang="en-US" sz="1800" dirty="0"/>
              <a:t>在比利时</a:t>
            </a:r>
            <a:r>
              <a:rPr lang="en-US" altLang="zh-CN" sz="1800" dirty="0" err="1"/>
              <a:t>TechDays</a:t>
            </a:r>
            <a:r>
              <a:rPr lang="en-US" altLang="zh-CN" sz="1800" dirty="0"/>
              <a:t> 2010</a:t>
            </a:r>
            <a:r>
              <a:rPr lang="zh-CN" altLang="en-US" sz="1800" dirty="0"/>
              <a:t>所做的</a:t>
            </a:r>
            <a:r>
              <a:rPr lang="zh-CN" altLang="en-US" sz="1800" dirty="0">
                <a:hlinkClick r:id="rId2"/>
              </a:rPr>
              <a:t>开场演讲</a:t>
            </a:r>
            <a:r>
              <a:rPr lang="zh-CN" altLang="en-US" sz="1800" dirty="0"/>
              <a:t>。</a:t>
            </a:r>
          </a:p>
          <a:p>
            <a:r>
              <a:rPr lang="zh-CN" altLang="en-US" sz="1800" dirty="0"/>
              <a:t>谢拜什陶</a:t>
            </a:r>
            <a:r>
              <a:rPr lang="en-US" altLang="zh-CN" sz="1800" dirty="0"/>
              <a:t>. </a:t>
            </a:r>
            <a:r>
              <a:rPr lang="zh-CN" altLang="en-US" sz="1800" i="1" dirty="0"/>
              <a:t>程序设计语言概念</a:t>
            </a:r>
            <a:r>
              <a:rPr lang="en-US" altLang="zh-CN" sz="1800" dirty="0"/>
              <a:t>. </a:t>
            </a:r>
            <a:r>
              <a:rPr lang="zh-CN" altLang="en-US" sz="1800" dirty="0"/>
              <a:t>清华大学出版社</a:t>
            </a:r>
            <a:r>
              <a:rPr lang="en-US" altLang="zh-CN" sz="1800" dirty="0"/>
              <a:t>, 2011.</a:t>
            </a:r>
          </a:p>
          <a:p>
            <a:r>
              <a:rPr lang="zh-CN" altLang="en-US" sz="1800" dirty="0"/>
              <a:t>王汝传</a:t>
            </a:r>
            <a:r>
              <a:rPr lang="en-US" altLang="zh-CN" sz="1800" dirty="0"/>
              <a:t>. "</a:t>
            </a:r>
            <a:r>
              <a:rPr lang="zh-CN" altLang="en-US" sz="1800" dirty="0"/>
              <a:t>计算机程序设计语言的发展</a:t>
            </a:r>
            <a:r>
              <a:rPr lang="en-US" altLang="zh-CN" sz="1800" dirty="0"/>
              <a:t>." </a:t>
            </a:r>
            <a:r>
              <a:rPr lang="zh-CN" altLang="en-US" sz="1800" i="1" dirty="0"/>
              <a:t>信息化研究</a:t>
            </a:r>
            <a:r>
              <a:rPr lang="zh-CN" altLang="en-US" sz="1800" dirty="0"/>
              <a:t> </a:t>
            </a:r>
            <a:r>
              <a:rPr lang="en-US" altLang="zh-CN" sz="1800" dirty="0"/>
              <a:t>11(1999):1-5.</a:t>
            </a:r>
          </a:p>
          <a:p>
            <a:r>
              <a:rPr lang="en-US" altLang="zh-CN" sz="1800" dirty="0">
                <a:hlinkClick r:id="rId3"/>
              </a:rPr>
              <a:t>TIOBE </a:t>
            </a:r>
            <a:r>
              <a:rPr lang="zh-CN" altLang="en-US" sz="1800" dirty="0">
                <a:hlinkClick r:id="rId3"/>
              </a:rPr>
              <a:t>程序设计语言排名</a:t>
            </a:r>
            <a:endParaRPr lang="en-US" altLang="zh-CN" sz="1800" dirty="0"/>
          </a:p>
          <a:p>
            <a:r>
              <a:rPr lang="zh-CN" altLang="en-US" sz="1800" dirty="0"/>
              <a:t>维基百科：</a:t>
            </a:r>
            <a:r>
              <a:rPr lang="en-US" altLang="zh-CN" sz="1800" dirty="0">
                <a:hlinkClick r:id="rId4"/>
              </a:rPr>
              <a:t>EDVAC</a:t>
            </a:r>
            <a:endParaRPr lang="en-US" altLang="zh-CN" sz="1800" dirty="0"/>
          </a:p>
          <a:p>
            <a:r>
              <a:rPr lang="zh-CN" altLang="en-US" sz="1800" dirty="0"/>
              <a:t>维基百科：</a:t>
            </a:r>
            <a:r>
              <a:rPr lang="en-US" altLang="zh-CN" sz="1800" dirty="0">
                <a:hlinkClick r:id="rId5"/>
              </a:rPr>
              <a:t>Assembly_language</a:t>
            </a:r>
            <a:endParaRPr lang="en-US" altLang="zh-CN" sz="1800" dirty="0"/>
          </a:p>
          <a:p>
            <a:r>
              <a:rPr lang="zh-CN" altLang="en-US" sz="1800" dirty="0"/>
              <a:t>维基百科：</a:t>
            </a:r>
            <a:r>
              <a:rPr lang="en-US" altLang="zh-CN" sz="1800" dirty="0">
                <a:hlinkClick r:id="rId6"/>
              </a:rPr>
              <a:t>Homoiconicity</a:t>
            </a:r>
            <a:endParaRPr lang="en-US" altLang="zh-CN" sz="1800" dirty="0"/>
          </a:p>
          <a:p>
            <a:r>
              <a:rPr lang="zh-CN" altLang="en-US" sz="1800" dirty="0" smtClean="0"/>
              <a:t>维基百科：</a:t>
            </a:r>
            <a:r>
              <a:rPr lang="en-US" altLang="zh-CN" sz="1800" dirty="0" smtClean="0">
                <a:hlinkClick r:id="rId7"/>
              </a:rPr>
              <a:t>python</a:t>
            </a:r>
            <a:endParaRPr lang="en-US" altLang="zh-CN" sz="1800" dirty="0" smtClean="0"/>
          </a:p>
          <a:p>
            <a:r>
              <a:rPr lang="zh-CN" altLang="en-US" sz="1800" dirty="0" smtClean="0"/>
              <a:t>博客</a:t>
            </a:r>
            <a:r>
              <a:rPr lang="zh-CN" altLang="en-US" sz="1800" dirty="0"/>
              <a:t>：</a:t>
            </a:r>
            <a:r>
              <a:rPr lang="en-US" altLang="zh-CN" sz="1800" dirty="0">
                <a:hlinkClick r:id="rId8"/>
              </a:rPr>
              <a:t>C</a:t>
            </a:r>
            <a:r>
              <a:rPr lang="zh-CN" altLang="en-US" sz="1800" dirty="0">
                <a:hlinkClick r:id="rId8"/>
              </a:rPr>
              <a:t>语言的发展历史 </a:t>
            </a:r>
            <a:endParaRPr lang="en-US" altLang="zh-CN" sz="1800" dirty="0"/>
          </a:p>
          <a:p>
            <a:r>
              <a:rPr lang="zh-CN" altLang="en-US" sz="1800" dirty="0"/>
              <a:t>博客：</a:t>
            </a:r>
            <a:r>
              <a:rPr lang="en-US" altLang="zh-CN" sz="1800" dirty="0">
                <a:hlinkClick r:id="rId9"/>
              </a:rPr>
              <a:t>C#</a:t>
            </a:r>
            <a:r>
              <a:rPr lang="zh-CN" altLang="en-US" sz="1800" dirty="0">
                <a:hlinkClick r:id="rId9"/>
              </a:rPr>
              <a:t>发展历程以及</a:t>
            </a:r>
            <a:r>
              <a:rPr lang="en-US" altLang="zh-CN" sz="1800" dirty="0">
                <a:hlinkClick r:id="rId9"/>
              </a:rPr>
              <a:t>C#6.0</a:t>
            </a:r>
            <a:r>
              <a:rPr lang="zh-CN" altLang="en-US" sz="1800" dirty="0">
                <a:hlinkClick r:id="rId9"/>
              </a:rPr>
              <a:t>新</a:t>
            </a:r>
            <a:r>
              <a:rPr lang="zh-CN" altLang="en-US" sz="1800" dirty="0" smtClean="0">
                <a:hlinkClick r:id="rId9"/>
              </a:rPr>
              <a:t>特性</a:t>
            </a:r>
            <a:endParaRPr lang="en-US" altLang="zh-CN" sz="1800" dirty="0" smtClean="0"/>
          </a:p>
          <a:p>
            <a:r>
              <a:rPr lang="zh-CN" altLang="en-US" sz="1800" dirty="0"/>
              <a:t>博客：</a:t>
            </a:r>
            <a:r>
              <a:rPr lang="en-US" altLang="zh-CN" sz="1800" dirty="0">
                <a:hlinkClick r:id="rId10"/>
              </a:rPr>
              <a:t>python </a:t>
            </a:r>
            <a:r>
              <a:rPr lang="zh-CN" altLang="en-US" sz="1800" dirty="0">
                <a:hlinkClick r:id="rId10"/>
              </a:rPr>
              <a:t>元编程</a:t>
            </a:r>
            <a:endParaRPr lang="en-US" altLang="zh-CN" sz="1800" dirty="0"/>
          </a:p>
          <a:p>
            <a:endParaRPr lang="en-US" altLang="zh-CN" sz="18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76</a:t>
            </a:fld>
            <a:endParaRPr lang="en-US" dirty="0"/>
          </a:p>
        </p:txBody>
      </p:sp>
    </p:spTree>
    <p:extLst>
      <p:ext uri="{BB962C8B-B14F-4D97-AF65-F5344CB8AC3E}">
        <p14:creationId xmlns:p14="http://schemas.microsoft.com/office/powerpoint/2010/main" val="1506521579"/>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参考资料</a:t>
            </a:r>
            <a:endParaRPr kumimoji="1" lang="zh-CN" altLang="en-US" dirty="0"/>
          </a:p>
        </p:txBody>
      </p:sp>
      <p:sp>
        <p:nvSpPr>
          <p:cNvPr id="3" name="内容占位符 2"/>
          <p:cNvSpPr>
            <a:spLocks noGrp="1"/>
          </p:cNvSpPr>
          <p:nvPr>
            <p:ph idx="1"/>
          </p:nvPr>
        </p:nvSpPr>
        <p:spPr>
          <a:xfrm>
            <a:off x="685800" y="2121408"/>
            <a:ext cx="7772400" cy="4862488"/>
          </a:xfrm>
        </p:spPr>
        <p:txBody>
          <a:bodyPr>
            <a:normAutofit/>
          </a:bodyPr>
          <a:lstStyle/>
          <a:p>
            <a:r>
              <a:rPr lang="zh-CN" altLang="en-US" sz="1800" dirty="0"/>
              <a:t>博客：</a:t>
            </a:r>
            <a:r>
              <a:rPr lang="en-US" altLang="zh-CN" sz="1800" dirty="0">
                <a:hlinkClick r:id="rId2"/>
              </a:rPr>
              <a:t>Anders Hejlsberg</a:t>
            </a:r>
            <a:r>
              <a:rPr lang="zh-CN" altLang="en-US" sz="1800" dirty="0">
                <a:hlinkClick r:id="rId2"/>
              </a:rPr>
              <a:t>演讲的翻译</a:t>
            </a:r>
            <a:endParaRPr lang="en-US" altLang="zh-CN" sz="1800" dirty="0"/>
          </a:p>
          <a:p>
            <a:r>
              <a:rPr lang="zh-CN" altLang="en-US" sz="1800" dirty="0"/>
              <a:t>博客：</a:t>
            </a:r>
            <a:r>
              <a:rPr lang="en-US" altLang="zh-CN" sz="1800" dirty="0">
                <a:hlinkClick r:id="rId3"/>
              </a:rPr>
              <a:t>Anders Hejlsberg</a:t>
            </a:r>
            <a:r>
              <a:rPr lang="zh-CN" altLang="en-US" sz="1800" dirty="0">
                <a:hlinkClick r:id="rId3"/>
              </a:rPr>
              <a:t>演讲的</a:t>
            </a:r>
            <a:r>
              <a:rPr lang="zh-CN" altLang="en-US" sz="1800" dirty="0" smtClean="0">
                <a:hlinkClick r:id="rId3"/>
              </a:rPr>
              <a:t>概述</a:t>
            </a:r>
            <a:endParaRPr lang="en-US" altLang="zh-CN" sz="1800" dirty="0" smtClean="0"/>
          </a:p>
          <a:p>
            <a:r>
              <a:rPr lang="zh-CN" altLang="en-US" sz="1800" dirty="0" smtClean="0"/>
              <a:t>博客</a:t>
            </a:r>
            <a:r>
              <a:rPr lang="zh-CN" altLang="en-US" sz="1800" dirty="0"/>
              <a:t>：</a:t>
            </a:r>
            <a:r>
              <a:rPr lang="zh-CN" altLang="en-US" sz="1800" dirty="0">
                <a:hlinkClick r:id="rId4"/>
              </a:rPr>
              <a:t>关于</a:t>
            </a:r>
            <a:r>
              <a:rPr lang="en-US" altLang="zh-CN" sz="1800" dirty="0">
                <a:hlinkClick r:id="rId4"/>
              </a:rPr>
              <a:t>Lisp</a:t>
            </a:r>
            <a:r>
              <a:rPr lang="zh-CN" altLang="en-US" sz="1800" dirty="0">
                <a:hlinkClick r:id="rId4"/>
              </a:rPr>
              <a:t>和函数式编程 </a:t>
            </a:r>
            <a:r>
              <a:rPr lang="en-US" altLang="zh-CN" sz="1800" dirty="0">
                <a:hlinkClick r:id="rId4"/>
              </a:rPr>
              <a:t>&amp; </a:t>
            </a:r>
            <a:r>
              <a:rPr lang="zh-CN" altLang="en-US" sz="1800" dirty="0">
                <a:hlinkClick r:id="rId4"/>
              </a:rPr>
              <a:t>各种语言对比 </a:t>
            </a:r>
            <a:r>
              <a:rPr lang="en-US" altLang="zh-CN" sz="1800" dirty="0">
                <a:hlinkClick r:id="rId4"/>
              </a:rPr>
              <a:t>&amp; TIOBE</a:t>
            </a:r>
            <a:endParaRPr lang="zh-CN" altLang="en-US" sz="1800" dirty="0"/>
          </a:p>
          <a:p>
            <a:r>
              <a:rPr lang="zh-CN" altLang="en-US" sz="1800" dirty="0"/>
              <a:t>博客：</a:t>
            </a:r>
            <a:r>
              <a:rPr lang="en-US" altLang="zh-CN" sz="1800" dirty="0">
                <a:hlinkClick r:id="rId5"/>
              </a:rPr>
              <a:t>C#</a:t>
            </a:r>
            <a:r>
              <a:rPr lang="zh-CN" altLang="en-US" sz="1800" dirty="0" smtClean="0">
                <a:hlinkClick r:id="rId5"/>
              </a:rPr>
              <a:t>优缺点</a:t>
            </a:r>
            <a:endParaRPr lang="en-US" altLang="zh-CN" sz="1800" dirty="0" smtClean="0"/>
          </a:p>
          <a:p>
            <a:r>
              <a:rPr lang="zh-CN" altLang="en-US" sz="1800" dirty="0"/>
              <a:t>技术文章：</a:t>
            </a:r>
            <a:r>
              <a:rPr lang="zh-CN" altLang="en-US" sz="1800" dirty="0">
                <a:hlinkClick r:id="rId6"/>
              </a:rPr>
              <a:t>声明式编程和命令式编程的</a:t>
            </a:r>
            <a:r>
              <a:rPr lang="zh-CN" altLang="en-US" sz="1800" dirty="0" smtClean="0">
                <a:hlinkClick r:id="rId6"/>
              </a:rPr>
              <a:t>比较</a:t>
            </a:r>
            <a:endParaRPr lang="zh-CN" altLang="en-US" sz="1800" dirty="0"/>
          </a:p>
          <a:p>
            <a:r>
              <a:rPr lang="zh-CN" altLang="en-US" sz="1800" dirty="0"/>
              <a:t>技术文章：</a:t>
            </a:r>
            <a:r>
              <a:rPr lang="zh-CN" altLang="en-US" sz="1800" dirty="0">
                <a:hlinkClick r:id="rId7"/>
              </a:rPr>
              <a:t>编程语言年表</a:t>
            </a:r>
            <a:endParaRPr lang="zh-CN" altLang="en-US" sz="1800" dirty="0"/>
          </a:p>
          <a:p>
            <a:r>
              <a:rPr lang="zh-CN" altLang="en-US" sz="1800" dirty="0"/>
              <a:t>技术文章：</a:t>
            </a:r>
            <a:r>
              <a:rPr lang="en-US" altLang="zh-CN" sz="1800" dirty="0">
                <a:hlinkClick r:id="rId8"/>
              </a:rPr>
              <a:t>C++</a:t>
            </a:r>
            <a:r>
              <a:rPr lang="zh-CN" altLang="en-US" sz="1800" dirty="0">
                <a:hlinkClick r:id="rId8"/>
              </a:rPr>
              <a:t>的发展过程和历史</a:t>
            </a:r>
            <a:endParaRPr lang="zh-CN" altLang="en-US" sz="1800" dirty="0"/>
          </a:p>
          <a:p>
            <a:r>
              <a:rPr lang="zh-CN" altLang="en-US" sz="1800" dirty="0"/>
              <a:t>技术文章：</a:t>
            </a:r>
            <a:r>
              <a:rPr lang="en-US" altLang="zh-CN" sz="1800" dirty="0">
                <a:hlinkClick r:id="rId9"/>
              </a:rPr>
              <a:t>python</a:t>
            </a:r>
            <a:r>
              <a:rPr lang="zh-CN" altLang="en-US" sz="1800" dirty="0">
                <a:hlinkClick r:id="rId9"/>
              </a:rPr>
              <a:t>简史</a:t>
            </a:r>
            <a:endParaRPr lang="zh-CN" altLang="en-US" sz="1800" dirty="0"/>
          </a:p>
          <a:p>
            <a:r>
              <a:rPr lang="zh-CN" altLang="en-US" sz="1800" dirty="0"/>
              <a:t>技术文章：</a:t>
            </a:r>
            <a:r>
              <a:rPr lang="en-US" altLang="zh-CN" sz="1800" dirty="0">
                <a:hlinkClick r:id="rId10"/>
              </a:rPr>
              <a:t>Java</a:t>
            </a:r>
            <a:r>
              <a:rPr lang="zh-CN" altLang="en-US" sz="1800" dirty="0">
                <a:hlinkClick r:id="rId10"/>
              </a:rPr>
              <a:t>发展史之</a:t>
            </a:r>
            <a:r>
              <a:rPr lang="en-US" altLang="zh-CN" sz="1800" dirty="0">
                <a:hlinkClick r:id="rId10"/>
              </a:rPr>
              <a:t>Java</a:t>
            </a:r>
            <a:r>
              <a:rPr lang="zh-CN" altLang="en-US" sz="1800" dirty="0">
                <a:hlinkClick r:id="rId10"/>
              </a:rPr>
              <a:t>由来</a:t>
            </a:r>
            <a:endParaRPr lang="zh-CN" altLang="en-US" sz="1800" dirty="0"/>
          </a:p>
          <a:p>
            <a:r>
              <a:rPr lang="zh-CN" altLang="en-US" sz="1800" dirty="0"/>
              <a:t>技术文章：</a:t>
            </a:r>
            <a:r>
              <a:rPr lang="zh-CN" altLang="en-US" sz="1800" dirty="0">
                <a:hlinkClick r:id="rId11"/>
              </a:rPr>
              <a:t>通天塔导</a:t>
            </a:r>
            <a:r>
              <a:rPr lang="zh-CN" altLang="en-US" sz="1800" dirty="0" smtClean="0">
                <a:hlinkClick r:id="rId11"/>
              </a:rPr>
              <a:t>游</a:t>
            </a:r>
            <a:endParaRPr lang="en-US" altLang="zh-CN" sz="1800" dirty="0" smtClean="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77</a:t>
            </a:fld>
            <a:endParaRPr lang="en-US" dirty="0"/>
          </a:p>
        </p:txBody>
      </p:sp>
    </p:spTree>
    <p:extLst>
      <p:ext uri="{BB962C8B-B14F-4D97-AF65-F5344CB8AC3E}">
        <p14:creationId xmlns:p14="http://schemas.microsoft.com/office/powerpoint/2010/main" val="252772941"/>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参考资料</a:t>
            </a:r>
            <a:endParaRPr kumimoji="1" lang="zh-CN" altLang="en-US" dirty="0"/>
          </a:p>
        </p:txBody>
      </p:sp>
      <p:sp>
        <p:nvSpPr>
          <p:cNvPr id="3" name="内容占位符 2"/>
          <p:cNvSpPr>
            <a:spLocks noGrp="1"/>
          </p:cNvSpPr>
          <p:nvPr>
            <p:ph idx="1"/>
          </p:nvPr>
        </p:nvSpPr>
        <p:spPr/>
        <p:txBody>
          <a:bodyPr>
            <a:normAutofit/>
          </a:bodyPr>
          <a:lstStyle/>
          <a:p>
            <a:r>
              <a:rPr lang="zh-CN" altLang="en-US" sz="1800" dirty="0"/>
              <a:t>技术文章：</a:t>
            </a:r>
            <a:r>
              <a:rPr lang="zh-CN" altLang="en-US" sz="1800" dirty="0">
                <a:hlinkClick r:id="rId2"/>
              </a:rPr>
              <a:t>深刻理解</a:t>
            </a:r>
            <a:r>
              <a:rPr lang="en-US" altLang="zh-CN" sz="1800" dirty="0">
                <a:hlinkClick r:id="rId2"/>
              </a:rPr>
              <a:t>Python</a:t>
            </a:r>
            <a:r>
              <a:rPr lang="zh-CN" altLang="en-US" sz="1800" dirty="0">
                <a:hlinkClick r:id="rId2"/>
              </a:rPr>
              <a:t>中的元类</a:t>
            </a:r>
            <a:r>
              <a:rPr lang="en-US" altLang="zh-CN" sz="1800" dirty="0">
                <a:hlinkClick r:id="rId2"/>
              </a:rPr>
              <a:t>(metaclass)</a:t>
            </a:r>
            <a:endParaRPr lang="zh-CN" altLang="en-US" sz="1800" dirty="0"/>
          </a:p>
          <a:p>
            <a:r>
              <a:rPr lang="zh-CN" altLang="en-US" sz="1800" dirty="0"/>
              <a:t>知乎回答：</a:t>
            </a:r>
            <a:r>
              <a:rPr lang="zh-CN" altLang="en-US" sz="1800" dirty="0">
                <a:hlinkClick r:id="rId3"/>
              </a:rPr>
              <a:t>为什么我时不时会看到「珍惜生命，远离 </a:t>
            </a:r>
            <a:r>
              <a:rPr lang="en-US" altLang="zh-CN" sz="1800" dirty="0">
                <a:hlinkClick r:id="rId3"/>
              </a:rPr>
              <a:t>C++</a:t>
            </a:r>
            <a:r>
              <a:rPr lang="zh-CN" altLang="en-US" sz="1800" dirty="0">
                <a:hlinkClick r:id="rId3"/>
              </a:rPr>
              <a:t>」</a:t>
            </a:r>
            <a:r>
              <a:rPr lang="en-US" altLang="zh-CN" sz="1800" dirty="0" smtClean="0">
                <a:hlinkClick r:id="rId3"/>
              </a:rPr>
              <a:t>?</a:t>
            </a:r>
            <a:endParaRPr kumimoji="1" lang="en-US" altLang="zh-CN" sz="1800" dirty="0"/>
          </a:p>
          <a:p>
            <a:endParaRPr kumimoji="1" lang="en-US" altLang="zh-CN" sz="1800" dirty="0" smtClean="0"/>
          </a:p>
          <a:p>
            <a:endParaRPr kumimoji="1" lang="en-US" altLang="zh-CN" sz="1800" dirty="0" smtClean="0"/>
          </a:p>
          <a:p>
            <a:r>
              <a:rPr kumimoji="1" lang="zh-CN" altLang="en-US" sz="1800" dirty="0" smtClean="0"/>
              <a:t>图片来自网络及该公众号：</a:t>
            </a:r>
            <a:endParaRPr kumimoji="1" lang="zh-CN" altLang="en-US" sz="1800"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78</a:t>
            </a:fld>
            <a:endParaRPr lang="en-US" dirty="0"/>
          </a:p>
        </p:txBody>
      </p:sp>
      <p:pic>
        <p:nvPicPr>
          <p:cNvPr id="7" name="图片 6"/>
          <p:cNvPicPr>
            <a:picLocks noChangeAspect="1"/>
          </p:cNvPicPr>
          <p:nvPr/>
        </p:nvPicPr>
        <p:blipFill>
          <a:blip r:embed="rId4">
            <a:clrChange>
              <a:clrFrom>
                <a:srgbClr val="FFFFFF"/>
              </a:clrFrom>
              <a:clrTo>
                <a:srgbClr val="FFFFFF">
                  <a:alpha val="0"/>
                </a:srgbClr>
              </a:clrTo>
            </a:clrChange>
          </a:blip>
          <a:stretch>
            <a:fillRect/>
          </a:stretch>
        </p:blipFill>
        <p:spPr>
          <a:xfrm>
            <a:off x="1339702" y="4132418"/>
            <a:ext cx="4706531" cy="1227140"/>
          </a:xfrm>
          <a:prstGeom prst="rect">
            <a:avLst/>
          </a:prstGeom>
        </p:spPr>
      </p:pic>
    </p:spTree>
    <p:extLst>
      <p:ext uri="{BB962C8B-B14F-4D97-AF65-F5344CB8AC3E}">
        <p14:creationId xmlns:p14="http://schemas.microsoft.com/office/powerpoint/2010/main" val="15770051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Fortran</a:t>
            </a:r>
            <a:endParaRPr kumimoji="1" lang="zh-CN" altLang="en-US" dirty="0"/>
          </a:p>
        </p:txBody>
      </p:sp>
      <p:pic>
        <p:nvPicPr>
          <p:cNvPr id="6" name="内容占位符 5"/>
          <p:cNvPicPr>
            <a:picLocks noGrp="1" noChangeAspect="1"/>
          </p:cNvPicPr>
          <p:nvPr>
            <p:ph idx="1"/>
          </p:nvPr>
        </p:nvPicPr>
        <p:blipFill>
          <a:blip r:embed="rId3">
            <a:extLst>
              <a:ext uri="{BEBA8EAE-BF5A-486C-A8C5-ECC9F3942E4B}">
                <a14:imgProps xmlns:a14="http://schemas.microsoft.com/office/drawing/2010/main">
                  <a14:imgLayer r:embed="rId4">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685800" y="2346311"/>
            <a:ext cx="7999012" cy="3632885"/>
          </a:xfrm>
        </p:spPr>
      </p:pic>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7</a:t>
            </a:fld>
            <a:endParaRPr lang="en-US" dirty="0"/>
          </a:p>
        </p:txBody>
      </p:sp>
    </p:spTree>
    <p:extLst>
      <p:ext uri="{BB962C8B-B14F-4D97-AF65-F5344CB8AC3E}">
        <p14:creationId xmlns:p14="http://schemas.microsoft.com/office/powerpoint/2010/main" val="1085187435"/>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FACAFFBF-80D6-4C72-B67B-8A52A5599A14}" type="slidenum">
              <a:rPr lang="zh-CN" altLang="en-US" smtClean="0"/>
              <a:t>79</a:t>
            </a:fld>
            <a:endParaRPr lang="zh-CN" altLang="en-US"/>
          </a:p>
        </p:txBody>
      </p:sp>
      <p:pic>
        <p:nvPicPr>
          <p:cNvPr id="6" name="Picture 2" descr="BJ_02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9571" y="535257"/>
            <a:ext cx="9295790" cy="6194396"/>
          </a:xfrm>
          <a:prstGeom prst="rect">
            <a:avLst/>
          </a:prstGeom>
          <a:noFill/>
          <a:effectLst>
            <a:softEdge rad="1270000"/>
          </a:effectLst>
          <a:extLst>
            <a:ext uri="{909E8E84-426E-40DD-AFC4-6F175D3DCCD1}">
              <a14:hiddenFill xmlns:a14="http://schemas.microsoft.com/office/drawing/2010/main">
                <a:solidFill>
                  <a:srgbClr val="FFFFFF"/>
                </a:solidFill>
              </a14:hiddenFill>
            </a:ext>
          </a:extLst>
        </p:spPr>
      </p:pic>
      <p:sp>
        <p:nvSpPr>
          <p:cNvPr id="7" name="WordArt 3"/>
          <p:cNvSpPr>
            <a:spLocks noChangeArrowheads="1" noChangeShapeType="1" noTextEdit="1"/>
          </p:cNvSpPr>
          <p:nvPr/>
        </p:nvSpPr>
        <p:spPr bwMode="auto">
          <a:xfrm>
            <a:off x="4805134" y="4928855"/>
            <a:ext cx="3044199" cy="1295070"/>
          </a:xfrm>
          <a:prstGeom prst="rect">
            <a:avLst/>
          </a:prstGeom>
        </p:spPr>
        <p:txBody>
          <a:bodyPr wrap="none" fromWordArt="1">
            <a:prstTxWarp prst="textDoubleWave1">
              <a:avLst>
                <a:gd name="adj1" fmla="val 6500"/>
                <a:gd name="adj2" fmla="val 0"/>
              </a:avLst>
            </a:prstTxWarp>
          </a:bodyPr>
          <a:lstStyle/>
          <a:p>
            <a:pPr algn="ctr"/>
            <a:r>
              <a:rPr lang="en-US" altLang="zh-CN" sz="3600" kern="10" spc="-360" dirty="0">
                <a:ln w="12700">
                  <a:solidFill>
                    <a:srgbClr val="000099"/>
                  </a:solidFill>
                  <a:round/>
                  <a:headEnd/>
                  <a:tailEnd/>
                </a:ln>
                <a:solidFill>
                  <a:srgbClr val="33CCFF"/>
                </a:solidFill>
                <a:effectLst>
                  <a:outerShdw dist="125724" dir="18900000" algn="ctr" rotWithShape="0">
                    <a:srgbClr val="000099"/>
                  </a:outerShdw>
                </a:effectLst>
                <a:latin typeface="宋体" panose="02010600030101010101" pitchFamily="2" charset="-122"/>
              </a:rPr>
              <a:t>Thanks!</a:t>
            </a:r>
            <a:endParaRPr lang="zh-CN" altLang="en-US" sz="3600" kern="10" spc="-360" dirty="0">
              <a:ln w="12700">
                <a:solidFill>
                  <a:srgbClr val="000099"/>
                </a:solidFill>
                <a:round/>
                <a:headEnd/>
                <a:tailEnd/>
              </a:ln>
              <a:solidFill>
                <a:srgbClr val="33CCFF"/>
              </a:solidFill>
              <a:effectLst>
                <a:outerShdw dist="125724" dir="18900000" algn="ctr" rotWithShape="0">
                  <a:srgbClr val="000099"/>
                </a:outerShdw>
              </a:effectLst>
              <a:latin typeface="宋体" panose="02010600030101010101" pitchFamily="2" charset="-122"/>
            </a:endParaRPr>
          </a:p>
        </p:txBody>
      </p:sp>
      <p:sp>
        <p:nvSpPr>
          <p:cNvPr id="8" name="矩形 7"/>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3750417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Fortran</a:t>
            </a:r>
            <a:endParaRPr kumimoji="1" lang="zh-CN" altLang="en-US" dirty="0"/>
          </a:p>
        </p:txBody>
      </p:sp>
      <p:sp>
        <p:nvSpPr>
          <p:cNvPr id="4" name="矩形 3"/>
          <p:cNvSpPr/>
          <p:nvPr/>
        </p:nvSpPr>
        <p:spPr>
          <a:xfrm>
            <a:off x="7852144" y="6231531"/>
            <a:ext cx="699679" cy="461665"/>
          </a:xfrm>
          <a:prstGeom prst="rect">
            <a:avLst/>
          </a:prstGeom>
          <a:noFill/>
        </p:spPr>
        <p:txBody>
          <a:bodyPr wrap="none" lIns="91440" tIns="45720" rIns="91440" bIns="45720">
            <a:spAutoFit/>
          </a:bodyPr>
          <a:lstStyle/>
          <a:p>
            <a:pPr algn="ctr"/>
            <a:r>
              <a:rPr lang="en-US" altLang="zh-CN" sz="1200" b="1" cap="none" spc="0" dirty="0" smtClean="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PKU</a:t>
            </a:r>
          </a:p>
          <a:p>
            <a:pPr algn="ctr"/>
            <a:r>
              <a:rPr lang="en-US" altLang="zh-CN" sz="1200" b="1"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rPr>
              <a:t>Erutan</a:t>
            </a:r>
            <a:endParaRPr lang="zh-CN" altLang="en-US" sz="1200" b="1" cap="none" spc="0" dirty="0">
              <a:ln w="9525">
                <a:no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
        <p:nvSpPr>
          <p:cNvPr id="5" name="幻灯片编号占位符 4"/>
          <p:cNvSpPr>
            <a:spLocks noGrp="1"/>
          </p:cNvSpPr>
          <p:nvPr>
            <p:ph type="sldNum" sz="quarter" idx="12"/>
          </p:nvPr>
        </p:nvSpPr>
        <p:spPr/>
        <p:txBody>
          <a:bodyPr/>
          <a:lstStyle/>
          <a:p>
            <a:fld id="{2AC27A5A-7290-4DE1-BA94-4BE8A8E57DCF}" type="slidenum">
              <a:rPr lang="en-US" smtClean="0"/>
              <a:t>8</a:t>
            </a:fld>
            <a:endParaRPr lang="en-US" dirty="0"/>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806" y="1698954"/>
            <a:ext cx="8483600" cy="4927600"/>
          </a:xfrm>
          <a:prstGeom prst="rect">
            <a:avLst/>
          </a:prstGeom>
        </p:spPr>
      </p:pic>
    </p:spTree>
    <p:extLst>
      <p:ext uri="{BB962C8B-B14F-4D97-AF65-F5344CB8AC3E}">
        <p14:creationId xmlns:p14="http://schemas.microsoft.com/office/powerpoint/2010/main" val="152931173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木活字">
  <a:themeElements>
    <a:clrScheme name="木活字">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木活字">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木活字">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Wood Type</Template>
  <TotalTime>5540</TotalTime>
  <Words>3803</Words>
  <Application>Microsoft Macintosh PowerPoint</Application>
  <PresentationFormat>全屏显示(4:3)</PresentationFormat>
  <Paragraphs>631</Paragraphs>
  <Slides>80</Slides>
  <Notes>27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80</vt:i4>
      </vt:variant>
    </vt:vector>
  </HeadingPairs>
  <TitlesOfParts>
    <vt:vector size="91" baseType="lpstr">
      <vt:lpstr>Calibri</vt:lpstr>
      <vt:lpstr>Cambria</vt:lpstr>
      <vt:lpstr>DengXian</vt:lpstr>
      <vt:lpstr>Mangal</vt:lpstr>
      <vt:lpstr>Rockwell</vt:lpstr>
      <vt:lpstr>Rockwell Condensed</vt:lpstr>
      <vt:lpstr>Rockwell Extra Bold</vt:lpstr>
      <vt:lpstr>Wingdings</vt:lpstr>
      <vt:lpstr>方正姚体</vt:lpstr>
      <vt:lpstr>宋体</vt:lpstr>
      <vt:lpstr>木活字</vt:lpstr>
      <vt:lpstr>程序设计语言的发展</vt:lpstr>
      <vt:lpstr>提纲</vt:lpstr>
      <vt:lpstr>提纲</vt:lpstr>
      <vt:lpstr>计算机与程序设计语言的起源</vt:lpstr>
      <vt:lpstr>PowerPoint 演示文稿</vt:lpstr>
      <vt:lpstr>提纲</vt:lpstr>
      <vt:lpstr>Fortran</vt:lpstr>
      <vt:lpstr>Fortran</vt:lpstr>
      <vt:lpstr>Fortran</vt:lpstr>
      <vt:lpstr>Fortran</vt:lpstr>
      <vt:lpstr>Fortran</vt:lpstr>
      <vt:lpstr>Cobol</vt:lpstr>
      <vt:lpstr>Algol 60</vt:lpstr>
      <vt:lpstr>Algol 60</vt:lpstr>
      <vt:lpstr>BNF范式</vt:lpstr>
      <vt:lpstr>Lisp</vt:lpstr>
      <vt:lpstr>Lisp</vt:lpstr>
      <vt:lpstr>影响早期高级语言的主要因素 效率</vt:lpstr>
      <vt:lpstr>PowerPoint 演示文稿</vt:lpstr>
      <vt:lpstr>提纲</vt:lpstr>
      <vt:lpstr>高级语言的发展</vt:lpstr>
      <vt:lpstr>高级语言的发展</vt:lpstr>
      <vt:lpstr>C</vt:lpstr>
      <vt:lpstr>C</vt:lpstr>
      <vt:lpstr>C</vt:lpstr>
      <vt:lpstr>PowerPoint 演示文稿</vt:lpstr>
      <vt:lpstr>C++</vt:lpstr>
      <vt:lpstr>C++</vt:lpstr>
      <vt:lpstr>C++</vt:lpstr>
      <vt:lpstr>C++的槽点</vt:lpstr>
      <vt:lpstr>C++的槽点</vt:lpstr>
      <vt:lpstr>C++的槽点</vt:lpstr>
      <vt:lpstr>函数声明的4种写法</vt:lpstr>
      <vt:lpstr>（转自知乎，链接见文末）</vt:lpstr>
      <vt:lpstr>python</vt:lpstr>
      <vt:lpstr>python</vt:lpstr>
      <vt:lpstr>python</vt:lpstr>
      <vt:lpstr>python</vt:lpstr>
      <vt:lpstr>Python 代码示例</vt:lpstr>
      <vt:lpstr>PowerPoint 演示文稿</vt:lpstr>
      <vt:lpstr>PowerPoint 演示文稿</vt:lpstr>
      <vt:lpstr>java</vt:lpstr>
      <vt:lpstr>java</vt:lpstr>
      <vt:lpstr>JAVA</vt:lpstr>
      <vt:lpstr>Java</vt:lpstr>
      <vt:lpstr>Java 代码示例</vt:lpstr>
      <vt:lpstr>Java 代码示例</vt:lpstr>
      <vt:lpstr>C#</vt:lpstr>
      <vt:lpstr>C#</vt:lpstr>
      <vt:lpstr>C#</vt:lpstr>
      <vt:lpstr>C# 代码示例</vt:lpstr>
      <vt:lpstr>C# 代码示例</vt:lpstr>
      <vt:lpstr>对应的java代码</vt:lpstr>
      <vt:lpstr>对应的python代码</vt:lpstr>
      <vt:lpstr>提纲</vt:lpstr>
      <vt:lpstr>现代程序设计语言的需求</vt:lpstr>
      <vt:lpstr>现代语言边界模糊</vt:lpstr>
      <vt:lpstr>声明式编程：what而非how</vt:lpstr>
      <vt:lpstr>声明式编程：what而非how</vt:lpstr>
      <vt:lpstr>声明式编程</vt:lpstr>
      <vt:lpstr>LINQ</vt:lpstr>
      <vt:lpstr>一个实用的例子</vt:lpstr>
      <vt:lpstr>Keras, 描述DNN</vt:lpstr>
      <vt:lpstr>元编程</vt:lpstr>
      <vt:lpstr>函数即数据</vt:lpstr>
      <vt:lpstr>高阶函数</vt:lpstr>
      <vt:lpstr>python中的类：对象</vt:lpstr>
      <vt:lpstr>python中的类：对象</vt:lpstr>
      <vt:lpstr>python中的元类</vt:lpstr>
      <vt:lpstr>python中的元类</vt:lpstr>
      <vt:lpstr>python中的元类</vt:lpstr>
      <vt:lpstr>并发式设计</vt:lpstr>
      <vt:lpstr>PLINQ</vt:lpstr>
      <vt:lpstr>函数的纯粹性 </vt:lpstr>
      <vt:lpstr>Python ScrApy</vt:lpstr>
      <vt:lpstr>Any Questions?</vt:lpstr>
      <vt:lpstr>参考资料</vt:lpstr>
      <vt:lpstr>参考资料</vt:lpstr>
      <vt:lpstr>参考资料</vt:lpstr>
      <vt:lpstr>PowerPoint 演示文稿</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程序设计语言的发展</dc:title>
  <dc:creator>Erutan Lai</dc:creator>
  <cp:lastModifiedBy>Erutan Lai</cp:lastModifiedBy>
  <cp:revision>820</cp:revision>
  <dcterms:created xsi:type="dcterms:W3CDTF">2017-04-30T08:38:40Z</dcterms:created>
  <dcterms:modified xsi:type="dcterms:W3CDTF">2017-05-18T10:30:58Z</dcterms:modified>
</cp:coreProperties>
</file>

<file path=docProps/thumbnail.jpeg>
</file>